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4" r:id="rId43"/>
    <p:sldId id="301" r:id="rId44"/>
    <p:sldId id="303" r:id="rId45"/>
    <p:sldId id="302" r:id="rId4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EE11F6-2755-4C88-8D12-FF413A368669}" type="datetimeFigureOut">
              <a:rPr lang="en-US" smtClean="0"/>
              <a:t>9/20/2013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C4AD8E-7704-4694-895F-7AC9EF50D62D}" type="slidenum">
              <a:rPr lang="en-US" smtClean="0"/>
              <a:t>‹#›</a:t>
            </a:fld>
            <a:endParaRPr lang="en-US"/>
          </a:p>
        </p:txBody>
      </p:sp>
    </p:spTree>
    <p:extLst>
      <p:ext uri="{BB962C8B-B14F-4D97-AF65-F5344CB8AC3E}">
        <p14:creationId xmlns:p14="http://schemas.microsoft.com/office/powerpoint/2010/main" val="181519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950F3-8EB7-45A9-9EDB-9FB5B231BCD0}" type="datetimeFigureOut">
              <a:rPr lang="es-ES_tradnl" smtClean="0"/>
              <a:pPr/>
              <a:t>20/09/2013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2ECA3-AAEF-4630-B3AB-B1C84E42EA70}" type="slidenum">
              <a:rPr lang="es-ES_tradnl" smtClean="0"/>
              <a:pPr/>
              <a:t>‹#›</a:t>
            </a:fld>
            <a:endParaRPr lang="es-ES_tradnl"/>
          </a:p>
        </p:txBody>
      </p:sp>
    </p:spTree>
    <p:extLst>
      <p:ext uri="{BB962C8B-B14F-4D97-AF65-F5344CB8AC3E}">
        <p14:creationId xmlns:p14="http://schemas.microsoft.com/office/powerpoint/2010/main" val="346265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reekshares.com/investing.php" TargetMode="External"/><Relationship Id="rId7" Type="http://schemas.openxmlformats.org/officeDocument/2006/relationships/hyperlink" Target="http://www.greekshares.com/bonds.ph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greekshares.com/shares.php" TargetMode="External"/><Relationship Id="rId5" Type="http://schemas.openxmlformats.org/officeDocument/2006/relationships/hyperlink" Target="http://www.greekshares.com/cookie.php" TargetMode="External"/><Relationship Id="rId4" Type="http://schemas.openxmlformats.org/officeDocument/2006/relationships/hyperlink" Target="http://www.greekshares.com/risk1.ph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nvestinganswers.com/financial-dictionary/laws-regulations/obligation-3919"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investinganswers.com/financial-dictionary/economics/offer-390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403bwise.com/participants/getwise_faq.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403bwise.com/participants/getwise_faq.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Saving</a:t>
            </a:r>
            <a:r>
              <a:rPr lang="en-US" dirty="0" smtClean="0"/>
              <a:t> and </a:t>
            </a:r>
            <a:r>
              <a:rPr lang="en-US" b="1" dirty="0" smtClean="0"/>
              <a:t>investing</a:t>
            </a:r>
            <a:r>
              <a:rPr lang="en-US" dirty="0" smtClean="0"/>
              <a:t> are two unique concepts, and it's important to understand the difference between them and the need for each. Saving, by definition, involves the protection and preservation of money from loss. Investing, on the other hand, means to make a long-term commitment of putting money away and letting it grow. </a:t>
            </a:r>
          </a:p>
          <a:p>
            <a:endParaRPr lang="en-US" dirty="0" smtClean="0"/>
          </a:p>
          <a:p>
            <a:r>
              <a:rPr lang="en-US" dirty="0" smtClean="0"/>
              <a:t>Source: http://www.finweb.com/financial-planning/saving-vs-investing.html</a:t>
            </a:r>
          </a:p>
          <a:p>
            <a:endParaRPr lang="en-US" dirty="0" smtClean="0"/>
          </a:p>
          <a:p>
            <a:r>
              <a:rPr lang="en-US" b="1" dirty="0" smtClean="0"/>
              <a:t>Saving and </a:t>
            </a:r>
            <a:r>
              <a:rPr lang="en-US" sz="1200" b="1" kern="1200" dirty="0" smtClean="0">
                <a:solidFill>
                  <a:schemeClr val="tx1"/>
                </a:solidFill>
                <a:latin typeface="+mn-lt"/>
                <a:ea typeface="+mn-ea"/>
                <a:cs typeface="+mn-cs"/>
                <a:hlinkClick r:id="rId3" action="ppaction://hlinkfile"/>
              </a:rPr>
              <a:t>investing</a:t>
            </a:r>
            <a:r>
              <a:rPr lang="en-US" b="1" dirty="0" smtClean="0"/>
              <a:t> are often used interchangeably, but they are quite different! </a:t>
            </a:r>
            <a:endParaRPr lang="en-US" dirty="0" smtClean="0"/>
          </a:p>
          <a:p>
            <a:r>
              <a:rPr lang="en-US" b="1" dirty="0" smtClean="0"/>
              <a:t>Saving:</a:t>
            </a:r>
            <a:r>
              <a:rPr lang="en-US" dirty="0" smtClean="0"/>
              <a:t> </a:t>
            </a:r>
          </a:p>
          <a:p>
            <a:r>
              <a:rPr lang="en-US" dirty="0" smtClean="0"/>
              <a:t>Is storing money safely, such as in a bank or money market account, for short-term needs such as upcoming expenses or emergencies. </a:t>
            </a:r>
          </a:p>
          <a:p>
            <a:r>
              <a:rPr lang="en-US" dirty="0" smtClean="0"/>
              <a:t>Typically, you earn a low, fixed rate of return and can withdraw your money easily. </a:t>
            </a:r>
          </a:p>
          <a:p>
            <a:r>
              <a:rPr lang="en-US" b="1" dirty="0" smtClean="0"/>
              <a:t>Investing:</a:t>
            </a:r>
            <a:r>
              <a:rPr lang="en-US" dirty="0" smtClean="0"/>
              <a:t> </a:t>
            </a:r>
          </a:p>
          <a:p>
            <a:r>
              <a:rPr lang="en-US" dirty="0" smtClean="0"/>
              <a:t>Is taking a </a:t>
            </a:r>
            <a:r>
              <a:rPr lang="en-US" sz="1200" kern="1200" dirty="0" smtClean="0">
                <a:solidFill>
                  <a:schemeClr val="tx1"/>
                </a:solidFill>
                <a:latin typeface="+mn-lt"/>
                <a:ea typeface="+mn-ea"/>
                <a:cs typeface="+mn-cs"/>
                <a:hlinkClick r:id="rId4" action="ppaction://hlinkfile"/>
              </a:rPr>
              <a:t>risk</a:t>
            </a:r>
            <a:r>
              <a:rPr lang="en-US" dirty="0" smtClean="0"/>
              <a:t> with a </a:t>
            </a:r>
            <a:r>
              <a:rPr lang="en-US" sz="1200" kern="1200" dirty="0" smtClean="0">
                <a:solidFill>
                  <a:schemeClr val="tx1"/>
                </a:solidFill>
                <a:latin typeface="+mn-lt"/>
                <a:ea typeface="+mn-ea"/>
                <a:cs typeface="+mn-cs"/>
                <a:hlinkClick r:id="rId5" action="ppaction://hlinkfile"/>
              </a:rPr>
              <a:t>portion</a:t>
            </a:r>
            <a:r>
              <a:rPr lang="en-US" dirty="0" smtClean="0"/>
              <a:t> of your savings such as by buying </a:t>
            </a:r>
            <a:r>
              <a:rPr lang="en-US" sz="1200" kern="1200" dirty="0" smtClean="0">
                <a:solidFill>
                  <a:schemeClr val="tx1"/>
                </a:solidFill>
                <a:latin typeface="+mn-lt"/>
                <a:ea typeface="+mn-ea"/>
                <a:cs typeface="+mn-cs"/>
                <a:hlinkClick r:id="rId6" action="ppaction://hlinkfile"/>
              </a:rPr>
              <a:t>stocks</a:t>
            </a:r>
            <a:r>
              <a:rPr lang="en-US" dirty="0" smtClean="0"/>
              <a:t> or </a:t>
            </a:r>
            <a:r>
              <a:rPr lang="en-US" sz="1200" kern="1200" dirty="0" smtClean="0">
                <a:solidFill>
                  <a:schemeClr val="tx1"/>
                </a:solidFill>
                <a:latin typeface="+mn-lt"/>
                <a:ea typeface="+mn-ea"/>
                <a:cs typeface="+mn-cs"/>
                <a:hlinkClick r:id="rId7" action="ppaction://hlinkfile"/>
              </a:rPr>
              <a:t>bonds</a:t>
            </a:r>
            <a:r>
              <a:rPr lang="en-US" dirty="0" smtClean="0"/>
              <a:t>, in hopes of realizing higher long-term returns. </a:t>
            </a:r>
          </a:p>
          <a:p>
            <a:endParaRPr lang="en-US" dirty="0" smtClean="0"/>
          </a:p>
          <a:p>
            <a:r>
              <a:rPr lang="en-US" dirty="0" smtClean="0"/>
              <a:t>Source:</a:t>
            </a:r>
            <a:r>
              <a:rPr lang="en-US" baseline="0" dirty="0" smtClean="0"/>
              <a:t> http://www.greekshares.com/saving1.php</a:t>
            </a:r>
            <a:endParaRPr lang="en-US" dirty="0" smtClean="0"/>
          </a:p>
        </p:txBody>
      </p:sp>
      <p:sp>
        <p:nvSpPr>
          <p:cNvPr id="4" name="Slide Number Placeholder 3"/>
          <p:cNvSpPr>
            <a:spLocks noGrp="1"/>
          </p:cNvSpPr>
          <p:nvPr>
            <p:ph type="sldNum" sz="quarter" idx="10"/>
          </p:nvPr>
        </p:nvSpPr>
        <p:spPr/>
        <p:txBody>
          <a:bodyPr/>
          <a:lstStyle/>
          <a:p>
            <a:fld id="{E62B252F-C7B1-4F5D-9474-A0F86443B74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and the</a:t>
            </a:r>
            <a:r>
              <a:rPr lang="en-US" baseline="0" dirty="0" smtClean="0"/>
              <a:t> following 3 slides provide examples of how simple and compound interest are calculated.</a:t>
            </a:r>
            <a:endParaRPr lang="en-US" dirty="0" smtClean="0"/>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Savings tools is an assessment question</a:t>
            </a:r>
            <a:endParaRPr lang="en-US" sz="1200" b="0" kern="1200" baseline="0" dirty="0" smtClean="0">
              <a:solidFill>
                <a:schemeClr val="tx1"/>
              </a:solidFill>
              <a:latin typeface="+mn-lt"/>
              <a:ea typeface="+mn-ea"/>
              <a:cs typeface="+mn-cs"/>
            </a:endParaRPr>
          </a:p>
          <a:p>
            <a:endParaRPr lang="en-US" dirty="0" smtClean="0"/>
          </a:p>
          <a:p>
            <a:endParaRPr lang="en-US" dirty="0" smtClean="0"/>
          </a:p>
          <a:p>
            <a:r>
              <a:rPr lang="en-US" dirty="0" smtClean="0"/>
              <a:t>Saving tools covered over</a:t>
            </a:r>
            <a:r>
              <a:rPr lang="en-US" baseline="0" dirty="0" smtClean="0"/>
              <a:t> next 4 slides</a:t>
            </a:r>
          </a:p>
          <a:p>
            <a:endParaRPr lang="en-US" baseline="0" dirty="0" smtClean="0"/>
          </a:p>
          <a:p>
            <a:r>
              <a:rPr lang="en-US" baseline="0" dirty="0" smtClean="0"/>
              <a:t>Source: Katrina’s Classroom Lesson 2a http://www.frbatlanta.org/documents/forms/katrina/lessonplans/2.pdf</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62B252F-C7B1-4F5D-9474-A0F86443B748}"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Savings account benefits is an assessment question</a:t>
            </a:r>
            <a:endParaRPr lang="en-US" sz="1200" b="0" kern="1200" baseline="0" dirty="0" smtClean="0">
              <a:solidFill>
                <a:schemeClr val="tx1"/>
              </a:solidFill>
              <a:latin typeface="+mn-lt"/>
              <a:ea typeface="+mn-ea"/>
              <a:cs typeface="+mn-cs"/>
            </a:endParaRPr>
          </a:p>
          <a:p>
            <a:endParaRPr lang="en-US" baseline="0" dirty="0" smtClean="0"/>
          </a:p>
          <a:p>
            <a:endParaRPr lang="en-US" baseline="0" dirty="0" smtClean="0"/>
          </a:p>
          <a:p>
            <a:r>
              <a:rPr lang="en-US" baseline="0" dirty="0" smtClean="0"/>
              <a:t>Source: Katrina’s Classroom Lesson 2a http://www.frbatlanta.org/documents/forms/katrina/lessonplans/2.pdf</a:t>
            </a:r>
          </a:p>
          <a:p>
            <a:endParaRPr lang="en-US" baseline="0" dirty="0" smtClean="0"/>
          </a:p>
          <a:p>
            <a:endParaRPr lang="en-US" baseline="0" dirty="0" smtClean="0"/>
          </a:p>
          <a:p>
            <a:r>
              <a:rPr lang="en-US" baseline="0" dirty="0" smtClean="0"/>
              <a:t>Additional Info:</a:t>
            </a:r>
          </a:p>
          <a:p>
            <a:r>
              <a:rPr lang="en-US" sz="1200" b="0" kern="1200" baseline="0" dirty="0" smtClean="0">
                <a:solidFill>
                  <a:schemeClr val="tx1"/>
                </a:solidFill>
                <a:latin typeface="+mn-lt"/>
                <a:ea typeface="+mn-ea"/>
                <a:cs typeface="+mn-cs"/>
              </a:rPr>
              <a:t>Savings account (in general)</a:t>
            </a:r>
          </a:p>
          <a:p>
            <a:r>
              <a:rPr lang="en-US" sz="1200" kern="1200" baseline="0" dirty="0" smtClean="0">
                <a:solidFill>
                  <a:schemeClr val="tx1"/>
                </a:solidFill>
                <a:latin typeface="+mn-lt"/>
                <a:ea typeface="+mn-ea"/>
                <a:cs typeface="+mn-cs"/>
              </a:rPr>
              <a:t>     Access your money at any time</a:t>
            </a:r>
          </a:p>
          <a:p>
            <a:r>
              <a:rPr lang="en-US" sz="1200" kern="1200" baseline="0" dirty="0" smtClean="0">
                <a:solidFill>
                  <a:schemeClr val="tx1"/>
                </a:solidFill>
                <a:latin typeface="+mn-lt"/>
                <a:ea typeface="+mn-ea"/>
                <a:cs typeface="+mn-cs"/>
              </a:rPr>
              <a:t>     Earn interest</a:t>
            </a:r>
          </a:p>
          <a:p>
            <a:r>
              <a:rPr lang="en-US" sz="1200" kern="1200" baseline="0" dirty="0" smtClean="0">
                <a:solidFill>
                  <a:schemeClr val="tx1"/>
                </a:solidFill>
                <a:latin typeface="+mn-lt"/>
                <a:ea typeface="+mn-ea"/>
                <a:cs typeface="+mn-cs"/>
              </a:rPr>
              <a:t>     Move money easily from one account to another</a:t>
            </a:r>
          </a:p>
          <a:p>
            <a:r>
              <a:rPr lang="en-US" sz="1200" kern="1200" baseline="0" dirty="0" smtClean="0">
                <a:solidFill>
                  <a:schemeClr val="tx1"/>
                </a:solidFill>
                <a:latin typeface="+mn-lt"/>
                <a:ea typeface="+mn-ea"/>
                <a:cs typeface="+mn-cs"/>
              </a:rPr>
              <a:t>     Savings insured by the FDIC up to $250,000</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Part 3 – Page 12 http://www.dallasfed.org/ca/wealth/pdfs/wealth.pdf</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62B252F-C7B1-4F5D-9474-A0F86443B748}"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Katrina’s Classroom Lesson 2a http://www.frbatlanta.org/documents/forms/katrina/lessonplans/2.pdf</a:t>
            </a:r>
          </a:p>
          <a:p>
            <a:endParaRPr lang="en-US" dirty="0" smtClean="0"/>
          </a:p>
          <a:p>
            <a:endParaRPr lang="en-US" dirty="0" smtClean="0"/>
          </a:p>
          <a:p>
            <a:endParaRPr lang="en-US" dirty="0" smtClean="0"/>
          </a:p>
          <a:p>
            <a:r>
              <a:rPr lang="en-US" dirty="0" smtClean="0"/>
              <a:t>Additional Info:</a:t>
            </a:r>
          </a:p>
          <a:p>
            <a:r>
              <a:rPr lang="en-US" dirty="0" smtClean="0"/>
              <a:t>Money Market Account</a:t>
            </a:r>
          </a:p>
          <a:p>
            <a:pPr lvl="1"/>
            <a:r>
              <a:rPr lang="en-US" dirty="0" smtClean="0"/>
              <a:t>Earn interest</a:t>
            </a:r>
          </a:p>
          <a:p>
            <a:pPr lvl="1"/>
            <a:r>
              <a:rPr lang="en-US" dirty="0" smtClean="0"/>
              <a:t>Pay no fees if you maintain a minimum balance</a:t>
            </a:r>
          </a:p>
          <a:p>
            <a:pPr lvl="1"/>
            <a:r>
              <a:rPr lang="en-US" dirty="0" smtClean="0"/>
              <a:t>May offer check-writing services</a:t>
            </a:r>
          </a:p>
          <a:p>
            <a:pPr lvl="1"/>
            <a:r>
              <a:rPr lang="en-US" dirty="0" smtClean="0"/>
              <a:t>Savings insured by the FDIC up to $250,000</a:t>
            </a:r>
          </a:p>
          <a:p>
            <a:endParaRPr lang="en-US" dirty="0" smtClean="0"/>
          </a:p>
          <a:p>
            <a:r>
              <a:rPr lang="en-US" dirty="0" smtClean="0"/>
              <a:t>Source: Building Wealth</a:t>
            </a:r>
            <a:r>
              <a:rPr lang="en-US" baseline="0" dirty="0" smtClean="0"/>
              <a:t> – Part 3 – Page 12 http://www.dallasfed.org/ca/wealth/pdfs/wealth.pdf</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CD potential negative consequence is an assessment question</a:t>
            </a: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Katrina’s Classroom Lesson 2a http://www.frbatlanta.org/documents/forms/katrina/lessonplans/2.pdf</a:t>
            </a:r>
          </a:p>
          <a:p>
            <a:endParaRPr lang="en-US" dirty="0" smtClean="0"/>
          </a:p>
          <a:p>
            <a:endParaRPr lang="en-US" dirty="0" smtClean="0"/>
          </a:p>
          <a:p>
            <a:endParaRPr lang="en-US" dirty="0" smtClean="0"/>
          </a:p>
          <a:p>
            <a:r>
              <a:rPr lang="en-US" dirty="0" smtClean="0"/>
              <a:t>Additional Info:</a:t>
            </a:r>
          </a:p>
          <a:p>
            <a:r>
              <a:rPr lang="en-US" dirty="0" smtClean="0"/>
              <a:t>Certificate of Deposit (CD)</a:t>
            </a:r>
          </a:p>
          <a:p>
            <a:pPr lvl="1"/>
            <a:r>
              <a:rPr lang="en-US" dirty="0" smtClean="0"/>
              <a:t>Earn interest during the term (3 months, 6 months, etc.)</a:t>
            </a:r>
          </a:p>
          <a:p>
            <a:pPr lvl="1"/>
            <a:r>
              <a:rPr lang="en-US" dirty="0" smtClean="0"/>
              <a:t>Must leave the deposit in the account for the entire term to avoid early-withdrawal penalty</a:t>
            </a:r>
          </a:p>
          <a:p>
            <a:pPr lvl="1"/>
            <a:r>
              <a:rPr lang="en-US" dirty="0" smtClean="0"/>
              <a:t>Receive the principal and interest at the end of the term</a:t>
            </a:r>
          </a:p>
          <a:p>
            <a:pPr lvl="1"/>
            <a:r>
              <a:rPr lang="en-US" dirty="0" smtClean="0"/>
              <a:t>Savings insured by the FDIC up to $250,000</a:t>
            </a:r>
          </a:p>
          <a:p>
            <a:endParaRPr lang="en-US" dirty="0" smtClean="0"/>
          </a:p>
          <a:p>
            <a:endParaRPr lang="en-US" dirty="0" smtClean="0"/>
          </a:p>
          <a:p>
            <a:r>
              <a:rPr lang="en-US" dirty="0" smtClean="0"/>
              <a:t>Source: Building Wealth</a:t>
            </a:r>
            <a:r>
              <a:rPr lang="en-US" baseline="0" dirty="0" smtClean="0"/>
              <a:t> – Part 3 – Page 12 http://www.dallasfed.org/ca/wealth/pdfs/wealth.pdf</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http://www.treasurydirect.gov/instit/research/faqs/faqs_basics.htm#what</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u="wavy" baseline="0" dirty="0" smtClean="0">
                <a:solidFill>
                  <a:schemeClr val="accent3"/>
                </a:solidFill>
              </a:rPr>
              <a:t>ASSESSMENT QUESTION (BASIC): Incentives to invest is an assessment question</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By investing, you put the money you save to work making more money and increasing your wealth. An </a:t>
            </a:r>
            <a:r>
              <a:rPr lang="en-US" sz="1200" i="1" kern="1200" baseline="0" dirty="0" smtClean="0">
                <a:solidFill>
                  <a:schemeClr val="tx1"/>
                </a:solidFill>
                <a:latin typeface="+mn-lt"/>
                <a:ea typeface="+mn-ea"/>
                <a:cs typeface="+mn-cs"/>
              </a:rPr>
              <a:t>investment is anything you acquire for future income </a:t>
            </a:r>
            <a:r>
              <a:rPr lang="en-US" sz="1200" kern="1200" baseline="0" dirty="0" smtClean="0">
                <a:solidFill>
                  <a:schemeClr val="tx1"/>
                </a:solidFill>
                <a:latin typeface="+mn-lt"/>
                <a:ea typeface="+mn-ea"/>
                <a:cs typeface="+mn-cs"/>
              </a:rPr>
              <a:t>or benefit. Investments increase by generating income (interest or dividends) or by growing (appreciating) in value. Income earned</a:t>
            </a:r>
          </a:p>
          <a:p>
            <a:r>
              <a:rPr lang="en-US" sz="1200" kern="1200" baseline="0" dirty="0" smtClean="0">
                <a:solidFill>
                  <a:schemeClr val="tx1"/>
                </a:solidFill>
                <a:latin typeface="+mn-lt"/>
                <a:ea typeface="+mn-ea"/>
                <a:cs typeface="+mn-cs"/>
              </a:rPr>
              <a:t>from your investments and any appreciation in the value of your investments </a:t>
            </a:r>
            <a:r>
              <a:rPr lang="en-US" sz="1200" i="1" kern="1200" baseline="0" dirty="0" smtClean="0">
                <a:solidFill>
                  <a:schemeClr val="tx1"/>
                </a:solidFill>
                <a:latin typeface="+mn-lt"/>
                <a:ea typeface="+mn-ea"/>
                <a:cs typeface="+mn-cs"/>
              </a:rPr>
              <a:t>increase your wealth.</a:t>
            </a:r>
          </a:p>
          <a:p>
            <a:endParaRPr lang="en-US" sz="1200" i="1" kern="1200" baseline="0" dirty="0" smtClean="0">
              <a:solidFill>
                <a:schemeClr val="tx1"/>
              </a:solidFill>
              <a:latin typeface="+mn-lt"/>
              <a:ea typeface="+mn-ea"/>
              <a:cs typeface="+mn-cs"/>
            </a:endParaRPr>
          </a:p>
          <a:p>
            <a:r>
              <a:rPr lang="en-US" dirty="0" smtClean="0"/>
              <a:t>Source: Building Wealth</a:t>
            </a:r>
            <a:r>
              <a:rPr lang="en-US" baseline="0" dirty="0" smtClean="0"/>
              <a:t> – Chapter 3 – Page 10 - http://www.dallasfed.org/ca/wealth/index.cfm</a:t>
            </a:r>
          </a:p>
          <a:p>
            <a:endParaRPr lang="en-US" baseline="0" dirty="0" smtClean="0"/>
          </a:p>
          <a:p>
            <a:r>
              <a:rPr lang="en-US" baseline="0" dirty="0" smtClean="0"/>
              <a:t>Note: these pages cover concepts of stocks, risk, return, mutual funds, diversification, other investments (art, real estate), liquidity, peak earning years, and </a:t>
            </a:r>
            <a:r>
              <a:rPr lang="en-US" baseline="0" dirty="0" err="1" smtClean="0"/>
              <a:t>dissaving</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Major assets for investing is an assessment question</a:t>
            </a:r>
            <a:endParaRPr lang="en-US" sz="1200" kern="1200" baseline="0" dirty="0" smtClean="0">
              <a:solidFill>
                <a:schemeClr val="tx1"/>
              </a:solidFill>
              <a:latin typeface="+mn-lt"/>
              <a:ea typeface="+mn-ea"/>
              <a:cs typeface="+mn-cs"/>
            </a:endParaRPr>
          </a:p>
          <a:p>
            <a:endParaRPr lang="en-US" dirty="0" smtClean="0"/>
          </a:p>
          <a:p>
            <a:r>
              <a:rPr lang="en-US" dirty="0" smtClean="0"/>
              <a:t>Tools for Investing</a:t>
            </a:r>
          </a:p>
          <a:p>
            <a:r>
              <a:rPr lang="en-US" sz="1200" kern="1200" baseline="0" dirty="0" smtClean="0">
                <a:solidFill>
                  <a:schemeClr val="tx1"/>
                </a:solidFill>
                <a:latin typeface="+mn-lt"/>
                <a:ea typeface="+mn-ea"/>
                <a:cs typeface="+mn-cs"/>
              </a:rPr>
              <a:t>Once you have a good savings foundation, you may want to diversify your assets among different types of investments. Diversification can help smooth out potential ups and downs of your investment returns. Investing is not a get-rich-quick scheme. Smart investors take a long-term view, putting money into investments regularly and keeping it invested for five, 10, 15, 20 or more years.</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Chapter 3 – Page 14 - http://www.dallasfed.org/ca/wealth/index.cfm</a:t>
            </a:r>
            <a:endParaRPr lang="en-US" dirty="0" smtClean="0"/>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Stock definition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wavy" kern="1200" baseline="0" dirty="0" smtClean="0">
              <a:solidFill>
                <a:schemeClr val="accent3"/>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(ADV): Potential benefit of stocks/mutual funds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Stocks – Ownership - Equity Financing Investment tools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Stocks—Owning Part of a Company</a:t>
            </a:r>
          </a:p>
          <a:p>
            <a:r>
              <a:rPr lang="en-US" sz="1200" i="0" kern="1200" baseline="0" dirty="0" smtClean="0">
                <a:solidFill>
                  <a:schemeClr val="tx1"/>
                </a:solidFill>
                <a:latin typeface="+mn-lt"/>
                <a:ea typeface="+mn-ea"/>
                <a:cs typeface="+mn-cs"/>
              </a:rPr>
              <a:t>When you buy stock, you become a part owner of the company and are known as a stockholder, or shareholder. Stockholders can make money in two ways—receiving dividend payments and selling stock that has appreciated. A dividend is an income distribution by a corporation to its shareholders, usually made quarterly. Stock appreciation</a:t>
            </a:r>
          </a:p>
          <a:p>
            <a:r>
              <a:rPr lang="en-US" sz="1200" i="0" kern="1200" baseline="0" dirty="0" smtClean="0">
                <a:solidFill>
                  <a:schemeClr val="tx1"/>
                </a:solidFill>
                <a:latin typeface="+mn-lt"/>
                <a:ea typeface="+mn-ea"/>
                <a:cs typeface="+mn-cs"/>
              </a:rPr>
              <a:t>is an increase in the value of stock in the company, generally based on its ability to make money and pay a dividend. However, if the company doesn’t perform as expected, the stock’s value may go down.</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There is no guarantee you will make money as a stockholder. In purchasing shares of stock, you take a risk on the company making a profit and paying a dividend or seeing the value of its stock go up. Before investing in a company, learn about its past financial performance, management, products and how the stock has been valued</a:t>
            </a:r>
          </a:p>
          <a:p>
            <a:r>
              <a:rPr lang="en-US" sz="1200" i="0" kern="1200" baseline="0" dirty="0" smtClean="0">
                <a:solidFill>
                  <a:schemeClr val="tx1"/>
                </a:solidFill>
                <a:latin typeface="+mn-lt"/>
                <a:ea typeface="+mn-ea"/>
                <a:cs typeface="+mn-cs"/>
              </a:rPr>
              <a:t>in the past. Learn what the experts say about the company and the relationship of its financial performance and stock price. Successful investors are well informed.</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Chapter 3 – Page 16 - http://www.dallasfed.org/ca/wealth/index.cfm</a:t>
            </a:r>
            <a:endParaRPr lang="en-US" dirty="0" smtClean="0"/>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Incentives for saving is an assessment question</a:t>
            </a:r>
            <a:endParaRPr lang="en-US" sz="1200" b="0" kern="1200" baseline="0" dirty="0" smtClean="0">
              <a:solidFill>
                <a:schemeClr val="tx1"/>
              </a:solidFill>
              <a:latin typeface="+mn-lt"/>
              <a:ea typeface="+mn-ea"/>
              <a:cs typeface="+mn-cs"/>
            </a:endParaRPr>
          </a:p>
          <a:p>
            <a:endParaRPr lang="en-US" baseline="0" dirty="0" smtClean="0"/>
          </a:p>
          <a:p>
            <a:endParaRPr lang="en-US" baseline="0" dirty="0" smtClean="0"/>
          </a:p>
          <a:p>
            <a:r>
              <a:rPr lang="en-US" baseline="0" dirty="0" smtClean="0"/>
              <a:t>While not on the slide, discuss opportunity cost of saving (foregoing a purchase now to save for something later) – this concept is covered on page 6 of the comic book.</a:t>
            </a:r>
          </a:p>
          <a:p>
            <a:endParaRPr lang="en-US" baseline="0" dirty="0" smtClean="0"/>
          </a:p>
          <a:p>
            <a:r>
              <a:rPr lang="en-US" baseline="0" dirty="0" smtClean="0"/>
              <a:t>Additional info:</a:t>
            </a:r>
          </a:p>
          <a:p>
            <a:r>
              <a:rPr lang="en-US" baseline="0" dirty="0" smtClean="0"/>
              <a:t>Economists use the concept of consumption smoothing over one’s lifetime (future needs)</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u="wavy" baseline="0" dirty="0" smtClean="0">
                <a:solidFill>
                  <a:schemeClr val="accent3"/>
                </a:solidFill>
              </a:rPr>
              <a:t>ASSESSMENT QUESTION (ADV): Potential benefit of stocks/mutual funds is an assessment question</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Mutual Funds—Investing in Many Companies</a:t>
            </a:r>
          </a:p>
          <a:p>
            <a:r>
              <a:rPr lang="en-US" sz="1200" i="0" kern="1200" baseline="0" dirty="0" smtClean="0">
                <a:solidFill>
                  <a:schemeClr val="tx1"/>
                </a:solidFill>
                <a:latin typeface="+mn-lt"/>
                <a:ea typeface="+mn-ea"/>
                <a:cs typeface="+mn-cs"/>
              </a:rPr>
              <a:t>Mutual funds are established to invest many people’s money in many firms. When you buy mutual fund shares, you become a shareholder of a fund that has invested in many other companies. By diversifying, a mutual fund spreads risk across numerous companies rather than relying on just one to perform well. Mutual funds have varying degrees of risk. They also have costs associated with owning them, such as management fees, that will vary depending on</a:t>
            </a:r>
          </a:p>
          <a:p>
            <a:r>
              <a:rPr lang="en-US" sz="1200" i="0" kern="1200" baseline="0" dirty="0" smtClean="0">
                <a:solidFill>
                  <a:schemeClr val="tx1"/>
                </a:solidFill>
                <a:latin typeface="+mn-lt"/>
                <a:ea typeface="+mn-ea"/>
                <a:cs typeface="+mn-cs"/>
              </a:rPr>
              <a:t>the type of investments the fund makes.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Before investing in a mutual fund, learn about its past performance, the companies it invests in, how it is managed and the fees investors are charged. Learn what the experts say about the fund and its competitors.</a:t>
            </a:r>
            <a:endParaRPr lang="en-US" i="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Chapter 3 – Page 16 - http://www.dallasfed.org/ca/wealth/index.cfm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Exchange Traded Funds (ETFs</a:t>
            </a:r>
            <a:r>
              <a:rPr lang="en-US" dirty="0" smtClean="0"/>
              <a:t>): a basket of stocks that replicates a market index (S&amp;P 500, S&amp;P 400 Midcap index, Russell 2000 Small cap index, etc.):  Fees typically are 0.25%-0.50%. You can buy or sell during the trading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baseline="0" dirty="0" smtClean="0">
                <a:solidFill>
                  <a:schemeClr val="tx1"/>
                </a:solidFill>
                <a:latin typeface="+mn-lt"/>
                <a:ea typeface="+mn-ea"/>
                <a:cs typeface="+mn-cs"/>
              </a:rPr>
              <a:t>Bonds—Lending Your Money</a:t>
            </a:r>
          </a:p>
          <a:p>
            <a:r>
              <a:rPr lang="en-US" sz="1200" b="1" i="0" kern="1200" baseline="0" dirty="0" smtClean="0">
                <a:solidFill>
                  <a:schemeClr val="tx1"/>
                </a:solidFill>
                <a:latin typeface="+mn-lt"/>
                <a:ea typeface="+mn-ea"/>
                <a:cs typeface="+mn-cs"/>
              </a:rPr>
              <a:t>Bonds. </a:t>
            </a:r>
          </a:p>
          <a:p>
            <a:r>
              <a:rPr lang="en-US" sz="1200" b="0" i="0" kern="1200" baseline="0" dirty="0" smtClean="0">
                <a:solidFill>
                  <a:schemeClr val="tx1"/>
                </a:solidFill>
                <a:latin typeface="+mn-lt"/>
                <a:ea typeface="+mn-ea"/>
                <a:cs typeface="+mn-cs"/>
              </a:rPr>
              <a:t>When you buy bonds, you are lending money to a federal or </a:t>
            </a:r>
            <a:r>
              <a:rPr lang="en-US" sz="1200" i="0" kern="1200" baseline="0" dirty="0" smtClean="0">
                <a:solidFill>
                  <a:schemeClr val="tx1"/>
                </a:solidFill>
                <a:latin typeface="+mn-lt"/>
                <a:ea typeface="+mn-ea"/>
                <a:cs typeface="+mn-cs"/>
              </a:rPr>
              <a:t>state agency, municipality or other issuer, such as a corporation. A bond is like an IOU. The issuer promises to pay a stated rate of interest during the life of the bond and repay the entire face value when the bond comes due or reaches maturity. The interest a bond</a:t>
            </a:r>
          </a:p>
          <a:p>
            <a:r>
              <a:rPr lang="en-US" sz="1200" i="0" kern="1200" baseline="0" dirty="0" smtClean="0">
                <a:solidFill>
                  <a:schemeClr val="tx1"/>
                </a:solidFill>
                <a:latin typeface="+mn-lt"/>
                <a:ea typeface="+mn-ea"/>
                <a:cs typeface="+mn-cs"/>
              </a:rPr>
              <a:t>pays is based primarily on the credit quality of the issuer and current interest rates. Firms like Moody’s Investor Service and Standard &amp; Poor’s rate bonds. With corporate bonds, the company’s bond rating is based on its financial picture. The rating for municipal bonds is based on the creditworthiness of the governmental or other public</a:t>
            </a:r>
          </a:p>
          <a:p>
            <a:r>
              <a:rPr lang="en-US" sz="1200" i="0" kern="1200" baseline="0" dirty="0" smtClean="0">
                <a:solidFill>
                  <a:schemeClr val="tx1"/>
                </a:solidFill>
                <a:latin typeface="+mn-lt"/>
                <a:ea typeface="+mn-ea"/>
                <a:cs typeface="+mn-cs"/>
              </a:rPr>
              <a:t>entity that issues it. Issuers with the greatest likelihood of paying back the money have the highest ratings, and their bonds will pay an investor a lower interest rate. Remember, the lower the risk, the lower the expected return.</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 bond may be sold at face value (called par) or at a premium or discount. For example, when prevailing interest rates are lower than the bond’s stated rate, the selling price of the bond rises above its face value. It is sold at a premium. Conversely, when prevailing interest rates are higher than the bond’s stated rate, the selling price</a:t>
            </a:r>
          </a:p>
          <a:p>
            <a:r>
              <a:rPr lang="en-US" sz="1200" i="0" kern="1200" baseline="0" dirty="0" smtClean="0">
                <a:solidFill>
                  <a:schemeClr val="tx1"/>
                </a:solidFill>
                <a:latin typeface="+mn-lt"/>
                <a:ea typeface="+mn-ea"/>
                <a:cs typeface="+mn-cs"/>
              </a:rPr>
              <a:t>of the bond is discounted below face value. When bonds are purchased, they may be held to maturity or traded.</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Savings bonds. </a:t>
            </a:r>
          </a:p>
          <a:p>
            <a:r>
              <a:rPr lang="en-US" sz="1200" b="0" i="0" kern="1200" baseline="0" dirty="0" smtClean="0">
                <a:solidFill>
                  <a:schemeClr val="tx1"/>
                </a:solidFill>
                <a:latin typeface="+mn-lt"/>
                <a:ea typeface="+mn-ea"/>
                <a:cs typeface="+mn-cs"/>
              </a:rPr>
              <a:t>U.S. savings bonds are government-issued and government-backed. There are different types of savings bonds, each with slightly different features and advantages. Series I bonds are indexed for inflation. The earnings rate on this type of bond combines a fixed rate of return with the annualized rate of inflation. Savings bonds can be purchased in denominations ranging from $50 to $10,000.</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Treasury bonds, bills and notes. </a:t>
            </a:r>
          </a:p>
          <a:p>
            <a:r>
              <a:rPr lang="en-US" sz="1200" b="0" i="0" kern="1200" baseline="0" dirty="0" smtClean="0">
                <a:solidFill>
                  <a:schemeClr val="tx1"/>
                </a:solidFill>
                <a:latin typeface="+mn-lt"/>
                <a:ea typeface="+mn-ea"/>
                <a:cs typeface="+mn-cs"/>
              </a:rPr>
              <a:t>The bonds the U.S. Treasury issues are </a:t>
            </a:r>
            <a:r>
              <a:rPr lang="en-US" sz="1200" i="0" kern="1200" baseline="0" dirty="0" smtClean="0">
                <a:solidFill>
                  <a:schemeClr val="tx1"/>
                </a:solidFill>
                <a:latin typeface="+mn-lt"/>
                <a:ea typeface="+mn-ea"/>
                <a:cs typeface="+mn-cs"/>
              </a:rPr>
              <a:t>sold to pay for an array of government activities and are backed by</a:t>
            </a:r>
          </a:p>
          <a:p>
            <a:r>
              <a:rPr lang="en-US" sz="1200" i="0" kern="1200" baseline="0" dirty="0" smtClean="0">
                <a:solidFill>
                  <a:schemeClr val="tx1"/>
                </a:solidFill>
                <a:latin typeface="+mn-lt"/>
                <a:ea typeface="+mn-ea"/>
                <a:cs typeface="+mn-cs"/>
              </a:rPr>
              <a:t>the full faith and credit of the federal government. Treasury bonds are securities with terms of more than 10 years. Interest is paid semiannually. The U.S. government also issues securities known as Treasury bills and notes. Treasury bills are short-term securities with maturities of three months, six months or one year. They are sold at</a:t>
            </a:r>
          </a:p>
          <a:p>
            <a:r>
              <a:rPr lang="en-US" sz="1200" i="0" kern="1200" baseline="0" dirty="0" smtClean="0">
                <a:solidFill>
                  <a:schemeClr val="tx1"/>
                </a:solidFill>
                <a:latin typeface="+mn-lt"/>
                <a:ea typeface="+mn-ea"/>
                <a:cs typeface="+mn-cs"/>
              </a:rPr>
              <a:t>a discount from their face value, and the difference between the cost and what you are paid at maturity is the interest you earn. Treasury notes are interest-bearing securities with maturities ranging from two to 10 years. Interest payments are made every six months. Treasury Inflation Protected Securities (TIPS) offer investors a chance to buy a security that keeps pace with inflation. Interest is paid on the inflation-adjusted principal.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Bonds, bills and notes are sold in increments of $1,000. These securities, along with U.S. savings bonds, can be purchased directly from the Treasury through </a:t>
            </a:r>
            <a:r>
              <a:rPr lang="en-US" sz="1200" kern="1200" baseline="0" dirty="0" err="1" smtClean="0">
                <a:solidFill>
                  <a:schemeClr val="tx1"/>
                </a:solidFill>
                <a:latin typeface="+mn-lt"/>
                <a:ea typeface="+mn-ea"/>
                <a:cs typeface="+mn-cs"/>
              </a:rPr>
              <a:t>TreasuryDirect</a:t>
            </a:r>
            <a:r>
              <a:rPr lang="en-US" sz="1200" kern="1200" baseline="0" dirty="0" smtClean="0">
                <a:solidFill>
                  <a:schemeClr val="tx1"/>
                </a:solidFill>
                <a:latin typeface="+mn-lt"/>
                <a:ea typeface="+mn-ea"/>
                <a:cs typeface="+mn-cs"/>
              </a:rPr>
              <a:t> at www.treasurydirect.gov.</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Chapter 3 – Pages 14 &amp; 15 - http://www.dallasfed.org/ca/wealth/index.cfm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Municipal Bonds  </a:t>
            </a:r>
            <a:r>
              <a:rPr lang="en-US" b="0" baseline="0" dirty="0" smtClean="0"/>
              <a:t>(Gary to provide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Corporate Bonds  (</a:t>
            </a:r>
            <a:r>
              <a:rPr lang="en-US" b="0" baseline="0" dirty="0" smtClean="0"/>
              <a:t>Gary to provide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considered a commodity, an item must satisfy three conditions:</a:t>
            </a:r>
          </a:p>
          <a:p>
            <a:r>
              <a:rPr lang="en-US" dirty="0" smtClean="0"/>
              <a:t>-- It must be standardized (for agricultural and industrial commodities it must be in a "raw" state).</a:t>
            </a:r>
          </a:p>
          <a:p>
            <a:r>
              <a:rPr lang="en-US" dirty="0" smtClean="0"/>
              <a:t>-- It must be usable (i.e., have a shelf life) upon delivery.</a:t>
            </a:r>
          </a:p>
          <a:p>
            <a:r>
              <a:rPr lang="en-US" dirty="0" smtClean="0"/>
              <a:t>-- Its price must vary enough to justify creating a market for the item.</a:t>
            </a:r>
          </a:p>
          <a:p>
            <a:endParaRPr lang="en-US" dirty="0" smtClean="0"/>
          </a:p>
          <a:p>
            <a:r>
              <a:rPr lang="en-US" sz="1200" u="none" strike="noStrike" kern="1200" dirty="0" smtClean="0">
                <a:solidFill>
                  <a:schemeClr val="tx1"/>
                </a:solidFill>
                <a:latin typeface="+mn-lt"/>
                <a:ea typeface="+mn-ea"/>
                <a:cs typeface="+mn-cs"/>
              </a:rPr>
              <a:t>The sale and purchase of commodities is usually carried out through futures contracts on exchanges that standardize the quantity and minimum quality of the commodity being traded. For example, the Chicago Board of Trade stipulates that one wheat contract is for 5,000 bushels and also states what grades of wheat (e.g. No. 2 Northern Spring) can be used to satisfy the contract.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dirty="0" smtClean="0"/>
              <a:t>Futures contracts, whereby the buyer </a:t>
            </a:r>
            <a:r>
              <a:rPr lang="en-US" dirty="0" smtClean="0">
                <a:solidFill>
                  <a:schemeClr val="tx1"/>
                </a:solidFill>
              </a:rPr>
              <a:t>purchases the </a:t>
            </a:r>
            <a:r>
              <a:rPr lang="en-US" dirty="0" smtClean="0">
                <a:solidFill>
                  <a:schemeClr val="tx1"/>
                </a:solidFill>
                <a:hlinkClick r:id="rId3" action="ppaction://hlinkfile"/>
              </a:rPr>
              <a:t>obligation</a:t>
            </a:r>
            <a:r>
              <a:rPr lang="en-US" dirty="0" smtClean="0">
                <a:solidFill>
                  <a:schemeClr val="tx1"/>
                </a:solidFill>
              </a:rPr>
              <a:t> </a:t>
            </a:r>
            <a:r>
              <a:rPr lang="en-US" dirty="0" smtClean="0"/>
              <a:t>to receive a specific quantity of the commodity at a specific date and at a specific price, therefore </a:t>
            </a:r>
            <a:r>
              <a:rPr lang="en-US" dirty="0" smtClean="0">
                <a:hlinkClick r:id="rId4" action="ppaction://hlinkfile"/>
              </a:rPr>
              <a:t>offer</a:t>
            </a:r>
            <a:r>
              <a:rPr lang="en-US" dirty="0" smtClean="0"/>
              <a:t> some price stability to commodity producers and commodity users</a:t>
            </a:r>
            <a:endParaRPr lang="es-ES_tradnl"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You also can invest in other things that may not earn a dividend or interest but may rise in value over time, such as land, rare coins,</a:t>
            </a:r>
          </a:p>
          <a:p>
            <a:r>
              <a:rPr lang="en-US" sz="1200" kern="1200" baseline="0" dirty="0" smtClean="0">
                <a:solidFill>
                  <a:schemeClr val="tx1"/>
                </a:solidFill>
                <a:latin typeface="+mn-lt"/>
                <a:ea typeface="+mn-ea"/>
                <a:cs typeface="+mn-cs"/>
              </a:rPr>
              <a:t>antiques and art. If you are knowledgeable about these types of investments, they might be the right choice for you.</a:t>
            </a:r>
          </a:p>
          <a:p>
            <a:endParaRPr lang="en-US" sz="1200" kern="1200" baseline="0" dirty="0" smtClean="0">
              <a:solidFill>
                <a:schemeClr val="tx1"/>
              </a:solidFill>
              <a:latin typeface="+mn-lt"/>
              <a:ea typeface="+mn-ea"/>
              <a:cs typeface="+mn-cs"/>
            </a:endParaRPr>
          </a:p>
          <a:p>
            <a:r>
              <a:rPr lang="en-US" dirty="0" smtClean="0"/>
              <a:t>Source: Building Wealth</a:t>
            </a:r>
            <a:r>
              <a:rPr lang="en-US" baseline="0" dirty="0" smtClean="0"/>
              <a:t> – Part 3 – Page 18 http://www.dallasfed.org/ca/wealth/pdfs/wealth.pdf</a:t>
            </a:r>
            <a:endParaRPr lang="en-US" dirty="0" smtClean="0"/>
          </a:p>
          <a:p>
            <a:endParaRPr lang="en-US" dirty="0" smtClean="0"/>
          </a:p>
          <a:p>
            <a:r>
              <a:rPr lang="en-US" dirty="0" smtClean="0"/>
              <a:t>Investments such as real estate and art</a:t>
            </a:r>
            <a:r>
              <a:rPr lang="en-US" baseline="0" dirty="0" smtClean="0"/>
              <a:t> are not very liquid. That means that if you have to convert them into cash quickly, you may have to sacrifice some of their value.</a:t>
            </a:r>
          </a:p>
          <a:p>
            <a:endParaRPr lang="en-US" baseline="0" dirty="0" smtClean="0"/>
          </a:p>
        </p:txBody>
      </p:sp>
      <p:sp>
        <p:nvSpPr>
          <p:cNvPr id="4" name="Slide Number Placeholder 3"/>
          <p:cNvSpPr>
            <a:spLocks noGrp="1"/>
          </p:cNvSpPr>
          <p:nvPr>
            <p:ph type="sldNum" sz="quarter" idx="10"/>
          </p:nvPr>
        </p:nvSpPr>
        <p:spPr/>
        <p:txBody>
          <a:bodyPr/>
          <a:lstStyle/>
          <a:p>
            <a:fld id="{74A90DBC-BBD1-4A77-86FA-55456262DCDD}"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major accounts/plans used to invest (529, 401k, 403b)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b="1" dirty="0" smtClean="0"/>
              <a:t>529 Education Plans</a:t>
            </a:r>
          </a:p>
          <a:p>
            <a:r>
              <a:rPr lang="en-US" dirty="0" smtClean="0"/>
              <a:t>State-promoted 529 plans help some families set aside money for their children's education. Families that save in this way do not have to pay federal taxes on income they earn on contributions to the plan. In some states, families can also deduct what they set aside from their taxable income in the year the contribution is made. Other families could get similar help, if the government directly matched their contributions to such plans. </a:t>
            </a:r>
          </a:p>
          <a:p>
            <a:endParaRPr lang="en-US" dirty="0" smtClean="0"/>
          </a:p>
          <a:p>
            <a:r>
              <a:rPr lang="en-US" b="1" dirty="0" smtClean="0"/>
              <a:t>401 (k) Plan</a:t>
            </a:r>
          </a:p>
          <a:p>
            <a:r>
              <a:rPr lang="en-US" dirty="0" smtClean="0"/>
              <a:t>Work-Related Pension: Some work-related pensions are provided directly and in some cases entirely by an employer. But these days the most common kind of work-related pension is what is called a 401(k) plan. Not all employers offer them, but many do. Usually, you qualify to start one after working for a certain number of months or several years. If you do qualify, you will usually be expected to make a contribution (through a deduction from your pay) that will be matched in some way by your employer. The money and the match go into your own special pension account that can, over the years, build up (through the contributions and from investment earnings on those contributions). The money set aside in this way is tax-deferred. That means you will not have to pay taxes now on the money you and your employer contribute or on what the contributions earn over the years until you withdraw the money. Typically, you will be able to withdraw funds without penalty after age 59 1/2.</a:t>
            </a:r>
          </a:p>
          <a:p>
            <a:endParaRPr lang="en-US" dirty="0" smtClean="0"/>
          </a:p>
          <a:p>
            <a:r>
              <a:rPr lang="en-US" dirty="0" smtClean="0"/>
              <a:t>Source: Pathways to Getting Ahead – Saving &amp; Investing: Advancing Along the Path Section - http://www.bos.frb.org/consumer/pathways/savings.htm</a:t>
            </a:r>
          </a:p>
          <a:p>
            <a:endParaRPr lang="en-US" dirty="0" smtClean="0"/>
          </a:p>
          <a:p>
            <a:r>
              <a:rPr lang="en-US" b="1" dirty="0" smtClean="0"/>
              <a:t>403 (b) Plan</a:t>
            </a:r>
          </a:p>
          <a:p>
            <a:r>
              <a:rPr lang="en-US" dirty="0" smtClean="0"/>
              <a:t>The 403(b) is a tax deferred retirement plan available for certain employees of public schools, employees of certain tax-exempt organizations, and </a:t>
            </a:r>
            <a:r>
              <a:rPr lang="en-US" dirty="0" smtClean="0">
                <a:hlinkClick r:id="rId3" action="ppaction://hlinkfile"/>
              </a:rPr>
              <a:t>certain ministers.</a:t>
            </a:r>
            <a:r>
              <a:rPr lang="en-US" dirty="0" smtClean="0"/>
              <a:t> Employees set aside money for retirement on a pre-tax basis through a salary reduction agreement with their employer. Contributions and earnings on investments grow tax deferred until the time of retirement, when withdrawals are taxed as ordinary income.</a:t>
            </a:r>
          </a:p>
          <a:p>
            <a:endParaRPr lang="en-US" dirty="0" smtClean="0"/>
          </a:p>
          <a:p>
            <a:r>
              <a:rPr lang="en-US" dirty="0" smtClean="0"/>
              <a:t>Source: 403bWise - http://www.403bwise.com/participants/getwise_basics.html</a:t>
            </a:r>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major accounts/plans used to invest (529, 401k, 403b)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529 Education Plans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State-promoted 529 plans help some families set aside money for their children's education. Families that save in this way do not have to pay federal taxes on income they earn on contributions to the plan. In some states, families can also deduct what they set aside from their taxable income in the year the contribution is made. Other families could get similar help, if the government directly matched their contributions to such plans. </a:t>
            </a:r>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major accounts/plans used to invest (529, 401k, 403b)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wavy" baseline="0" dirty="0" smtClean="0">
              <a:solidFill>
                <a:schemeClr val="accent3"/>
              </a:solidFill>
            </a:endParaRPr>
          </a:p>
          <a:p>
            <a:r>
              <a:rPr lang="en-US" b="1" dirty="0" smtClean="0"/>
              <a:t>401 (k) Plan</a:t>
            </a:r>
          </a:p>
          <a:p>
            <a:r>
              <a:rPr lang="en-US" dirty="0" smtClean="0"/>
              <a:t>Work-Related Pension: Some work-related pensions are provided directly and in some cases entirely by an employer. But these days the most common kind of work-related pension is what is called a 401(k) plan. Not all employers offer them, but many do. Usually, you qualify to start one after working for a certain number of months or several years. If you do qualify, you will usually be expected to make a contribution (through a deduction from your pay) that will be matched in some way by your employer. The money and the match go into your own special pension account that can, over the years, build up (through the contributions and from investment earnings on those contributions). The money set aside in this way is tax-deferred. That means you will not have to pay taxes now on the money you and your employer contribute or on what the contributions earn over the years until you withdraw the money. Typically, you will be able to withdraw funds without penalty after age 59 1/2.</a:t>
            </a:r>
          </a:p>
          <a:p>
            <a:endParaRPr lang="en-US" dirty="0" smtClean="0"/>
          </a:p>
          <a:p>
            <a:r>
              <a:rPr lang="en-US" dirty="0" smtClean="0"/>
              <a:t>Source: Pathways to Getting Ahead – Saving &amp; Investing: Advancing Along the Path Section - http://www.bos.frb.org/consumer/pathways/savings.htm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major accounts/plans used to invest (529, 401k, 403b) is an assessment question</a:t>
            </a:r>
          </a:p>
          <a:p>
            <a:endParaRPr lang="en-US" b="1" dirty="0" smtClean="0"/>
          </a:p>
          <a:p>
            <a:r>
              <a:rPr lang="en-US" b="1" dirty="0" smtClean="0"/>
              <a:t>403 (b) Plan</a:t>
            </a:r>
          </a:p>
          <a:p>
            <a:r>
              <a:rPr lang="en-US" dirty="0" smtClean="0"/>
              <a:t>The 403(b) is a tax deferred retirement plan available for certain employees of public schools, employees of certain tax-exempt organizations, and </a:t>
            </a:r>
            <a:r>
              <a:rPr lang="en-US" dirty="0" smtClean="0">
                <a:hlinkClick r:id="rId3" action="ppaction://hlinkfile"/>
              </a:rPr>
              <a:t>certain ministers.</a:t>
            </a:r>
            <a:r>
              <a:rPr lang="en-US" dirty="0" smtClean="0"/>
              <a:t> Employees set aside money for retirement on a pre-tax basis through a salary reduction agreement with their employer. Contributions and earnings on investments grow tax deferred until the time of retirement, when withdrawals are taxed as ordinary income.</a:t>
            </a:r>
          </a:p>
          <a:p>
            <a:endParaRPr lang="en-US" dirty="0" smtClean="0"/>
          </a:p>
          <a:p>
            <a:r>
              <a:rPr lang="en-US" dirty="0" smtClean="0"/>
              <a:t>Source: 403bWise - http://www.403bwise.com/participants/getwise_basics.html</a:t>
            </a:r>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Risk-return relationship is an assessment question</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 MUCH RISK DO YOU WANT TO TAKE?</a:t>
            </a:r>
          </a:p>
          <a:p>
            <a:r>
              <a:rPr lang="en-US" sz="1200" kern="1200" baseline="0" dirty="0" smtClean="0">
                <a:solidFill>
                  <a:schemeClr val="tx1"/>
                </a:solidFill>
                <a:latin typeface="+mn-lt"/>
                <a:ea typeface="+mn-ea"/>
                <a:cs typeface="+mn-cs"/>
              </a:rPr>
              <a:t>Here are some things to think about when determining the amount of risk that best suits you.</a:t>
            </a:r>
          </a:p>
          <a:p>
            <a:r>
              <a:rPr lang="en-US" sz="1200" b="1" kern="1200" baseline="0" dirty="0" smtClean="0">
                <a:solidFill>
                  <a:schemeClr val="tx1"/>
                </a:solidFill>
                <a:latin typeface="+mn-lt"/>
                <a:ea typeface="+mn-ea"/>
                <a:cs typeface="+mn-cs"/>
              </a:rPr>
              <a:t>Financial goals. </a:t>
            </a:r>
          </a:p>
          <a:p>
            <a:r>
              <a:rPr lang="en-US" sz="1200" b="0" kern="1200" baseline="0" dirty="0" smtClean="0">
                <a:solidFill>
                  <a:schemeClr val="tx1"/>
                </a:solidFill>
                <a:latin typeface="+mn-lt"/>
                <a:ea typeface="+mn-ea"/>
                <a:cs typeface="+mn-cs"/>
              </a:rPr>
              <a:t>How much money do you want to </a:t>
            </a:r>
            <a:r>
              <a:rPr lang="en-US" sz="1200" kern="1200" baseline="0" dirty="0" smtClean="0">
                <a:solidFill>
                  <a:schemeClr val="tx1"/>
                </a:solidFill>
                <a:latin typeface="+mn-lt"/>
                <a:ea typeface="+mn-ea"/>
                <a:cs typeface="+mn-cs"/>
              </a:rPr>
              <a:t>accumulate over a certain period of time? Your investment</a:t>
            </a:r>
          </a:p>
          <a:p>
            <a:r>
              <a:rPr lang="en-US" sz="1200" kern="1200" baseline="0" dirty="0" smtClean="0">
                <a:solidFill>
                  <a:schemeClr val="tx1"/>
                </a:solidFill>
                <a:latin typeface="+mn-lt"/>
                <a:ea typeface="+mn-ea"/>
                <a:cs typeface="+mn-cs"/>
              </a:rPr>
              <a:t>decisions should reflect your wealth-creation goals.</a:t>
            </a:r>
          </a:p>
          <a:p>
            <a:r>
              <a:rPr lang="en-US" sz="1200" b="1" kern="1200" baseline="0" dirty="0" smtClean="0">
                <a:solidFill>
                  <a:schemeClr val="tx1"/>
                </a:solidFill>
                <a:latin typeface="+mn-lt"/>
                <a:ea typeface="+mn-ea"/>
                <a:cs typeface="+mn-cs"/>
              </a:rPr>
              <a:t>Time horizon. </a:t>
            </a:r>
          </a:p>
          <a:p>
            <a:r>
              <a:rPr lang="en-US" sz="1200" b="0" kern="1200" baseline="0" dirty="0" smtClean="0">
                <a:solidFill>
                  <a:schemeClr val="tx1"/>
                </a:solidFill>
                <a:latin typeface="+mn-lt"/>
                <a:ea typeface="+mn-ea"/>
                <a:cs typeface="+mn-cs"/>
              </a:rPr>
              <a:t>How long can you leave your money </a:t>
            </a:r>
            <a:r>
              <a:rPr lang="en-US" sz="1200" kern="1200" baseline="0" dirty="0" smtClean="0">
                <a:solidFill>
                  <a:schemeClr val="tx1"/>
                </a:solidFill>
                <a:latin typeface="+mn-lt"/>
                <a:ea typeface="+mn-ea"/>
                <a:cs typeface="+mn-cs"/>
              </a:rPr>
              <a:t>invested? If you will need your money in one year, you</a:t>
            </a:r>
          </a:p>
          <a:p>
            <a:r>
              <a:rPr lang="en-US" sz="1200" kern="1200" baseline="0" dirty="0" smtClean="0">
                <a:solidFill>
                  <a:schemeClr val="tx1"/>
                </a:solidFill>
                <a:latin typeface="+mn-lt"/>
                <a:ea typeface="+mn-ea"/>
                <a:cs typeface="+mn-cs"/>
              </a:rPr>
              <a:t>may want to take less risk than you would if you won’t need your money for 20 years.</a:t>
            </a:r>
          </a:p>
          <a:p>
            <a:r>
              <a:rPr lang="en-US" sz="1200" b="1" kern="1200" baseline="0" dirty="0" smtClean="0">
                <a:solidFill>
                  <a:schemeClr val="tx1"/>
                </a:solidFill>
                <a:latin typeface="+mn-lt"/>
                <a:ea typeface="+mn-ea"/>
                <a:cs typeface="+mn-cs"/>
              </a:rPr>
              <a:t>Financial risk tolerance. </a:t>
            </a:r>
          </a:p>
          <a:p>
            <a:r>
              <a:rPr lang="en-US" sz="1200" b="0" kern="1200" baseline="0" dirty="0" smtClean="0">
                <a:solidFill>
                  <a:schemeClr val="tx1"/>
                </a:solidFill>
                <a:latin typeface="+mn-lt"/>
                <a:ea typeface="+mn-ea"/>
                <a:cs typeface="+mn-cs"/>
              </a:rPr>
              <a:t>Are you in a financial position </a:t>
            </a:r>
            <a:r>
              <a:rPr lang="en-US" sz="1200" kern="1200" baseline="0" dirty="0" smtClean="0">
                <a:solidFill>
                  <a:schemeClr val="tx1"/>
                </a:solidFill>
                <a:latin typeface="+mn-lt"/>
                <a:ea typeface="+mn-ea"/>
                <a:cs typeface="+mn-cs"/>
              </a:rPr>
              <a:t>to invest in riskier alternatives? You should take</a:t>
            </a:r>
          </a:p>
          <a:p>
            <a:r>
              <a:rPr lang="en-US" sz="1200" kern="1200" baseline="0" dirty="0" smtClean="0">
                <a:solidFill>
                  <a:schemeClr val="tx1"/>
                </a:solidFill>
                <a:latin typeface="+mn-lt"/>
                <a:ea typeface="+mn-ea"/>
                <a:cs typeface="+mn-cs"/>
              </a:rPr>
              <a:t>less risk if you cannot afford to lose your investment or have its value fall.</a:t>
            </a:r>
          </a:p>
          <a:p>
            <a:r>
              <a:rPr lang="en-US" sz="1200" b="1" kern="1200" baseline="0" dirty="0" smtClean="0">
                <a:solidFill>
                  <a:schemeClr val="tx1"/>
                </a:solidFill>
                <a:latin typeface="+mn-lt"/>
                <a:ea typeface="+mn-ea"/>
                <a:cs typeface="+mn-cs"/>
              </a:rPr>
              <a:t>Inflation risk. </a:t>
            </a:r>
          </a:p>
          <a:p>
            <a:r>
              <a:rPr lang="en-US" sz="1200" b="0" kern="1200" baseline="0" dirty="0" smtClean="0">
                <a:solidFill>
                  <a:schemeClr val="tx1"/>
                </a:solidFill>
                <a:latin typeface="+mn-lt"/>
                <a:ea typeface="+mn-ea"/>
                <a:cs typeface="+mn-cs"/>
              </a:rPr>
              <a:t>This reflects savings’ and investments’ </a:t>
            </a:r>
            <a:r>
              <a:rPr lang="en-US" sz="1200" kern="1200" baseline="0" dirty="0" smtClean="0">
                <a:solidFill>
                  <a:schemeClr val="tx1"/>
                </a:solidFill>
                <a:latin typeface="+mn-lt"/>
                <a:ea typeface="+mn-ea"/>
                <a:cs typeface="+mn-cs"/>
              </a:rPr>
              <a:t>sensitivity to the inflation rate. For example, while</a:t>
            </a:r>
          </a:p>
          <a:p>
            <a:r>
              <a:rPr lang="en-US" sz="1200" kern="1200" baseline="0" dirty="0" smtClean="0">
                <a:solidFill>
                  <a:schemeClr val="tx1"/>
                </a:solidFill>
                <a:latin typeface="+mn-lt"/>
                <a:ea typeface="+mn-ea"/>
                <a:cs typeface="+mn-cs"/>
              </a:rPr>
              <a:t>some investments such as a savings account have no risk of default, there is the risk that inflation will rise</a:t>
            </a:r>
          </a:p>
          <a:p>
            <a:r>
              <a:rPr lang="en-US" sz="1200" kern="1200" baseline="0" dirty="0" smtClean="0">
                <a:solidFill>
                  <a:schemeClr val="tx1"/>
                </a:solidFill>
                <a:latin typeface="+mn-lt"/>
                <a:ea typeface="+mn-ea"/>
                <a:cs typeface="+mn-cs"/>
              </a:rPr>
              <a:t>above the interest rate on the account. If the account earns 5 percent interest, inflation must remain lower</a:t>
            </a:r>
          </a:p>
          <a:p>
            <a:r>
              <a:rPr lang="en-US" sz="1200" kern="1200" baseline="0" dirty="0" smtClean="0">
                <a:solidFill>
                  <a:schemeClr val="tx1"/>
                </a:solidFill>
                <a:latin typeface="+mn-lt"/>
                <a:ea typeface="+mn-ea"/>
                <a:cs typeface="+mn-cs"/>
              </a:rPr>
              <a:t>than 5 percent a year for you to realize a profit.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Building Wealth</a:t>
            </a:r>
            <a:r>
              <a:rPr lang="en-US" baseline="0" dirty="0" smtClean="0"/>
              <a:t> – Chapter 3 – Page 13 - http://www.dallasfed.org/ca/wealth/index.cfm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Risk-return relationship is an assessment question</a:t>
            </a:r>
            <a:endParaRPr lang="en-US" sz="1200"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Return </a:t>
            </a:r>
            <a:r>
              <a:rPr lang="en-US" sz="1200" b="0" kern="1200" baseline="0" dirty="0" smtClean="0">
                <a:solidFill>
                  <a:schemeClr val="tx1"/>
                </a:solidFill>
                <a:latin typeface="+mn-lt"/>
                <a:ea typeface="+mn-ea"/>
                <a:cs typeface="+mn-cs"/>
              </a:rPr>
              <a:t>The profit made on an investment</a:t>
            </a:r>
            <a:r>
              <a:rPr lang="en-US" sz="1200" kern="1200" baseline="0" dirty="0" smtClean="0">
                <a:solidFill>
                  <a:schemeClr val="tx1"/>
                </a:solidFill>
                <a:latin typeface="+mn-lt"/>
                <a:ea typeface="+mn-ea"/>
                <a:cs typeface="+mn-cs"/>
              </a:rPr>
              <a:t>.</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Liquidity </a:t>
            </a:r>
            <a:r>
              <a:rPr lang="en-US" sz="1200" b="0" kern="1200" baseline="0" dirty="0" smtClean="0">
                <a:solidFill>
                  <a:schemeClr val="tx1"/>
                </a:solidFill>
                <a:latin typeface="+mn-lt"/>
                <a:ea typeface="+mn-ea"/>
                <a:cs typeface="+mn-cs"/>
              </a:rPr>
              <a:t>The ease with which an investment </a:t>
            </a:r>
            <a:r>
              <a:rPr lang="en-US" sz="1200" kern="1200" baseline="0" dirty="0" smtClean="0">
                <a:solidFill>
                  <a:schemeClr val="tx1"/>
                </a:solidFill>
                <a:latin typeface="+mn-lt"/>
                <a:ea typeface="+mn-ea"/>
                <a:cs typeface="+mn-cs"/>
              </a:rPr>
              <a:t>can be converted into cash.</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Risk </a:t>
            </a:r>
            <a:r>
              <a:rPr lang="en-US" sz="1200" b="0" kern="1200" baseline="0" dirty="0" smtClean="0">
                <a:solidFill>
                  <a:schemeClr val="tx1"/>
                </a:solidFill>
                <a:latin typeface="+mn-lt"/>
                <a:ea typeface="+mn-ea"/>
                <a:cs typeface="+mn-cs"/>
              </a:rPr>
              <a:t>The possibility of loss on an </a:t>
            </a:r>
            <a:r>
              <a:rPr lang="en-US" sz="1200" kern="1200" baseline="0" dirty="0" smtClean="0">
                <a:solidFill>
                  <a:schemeClr val="tx1"/>
                </a:solidFill>
                <a:latin typeface="+mn-lt"/>
                <a:ea typeface="+mn-ea"/>
                <a:cs typeface="+mn-cs"/>
              </a:rPr>
              <a:t>investment.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Source: Building Wealth – Glossary - http://www.dallasfed.org/ca/wealth/index.cfm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Optional activity - Lesson 20- “What’s the cost of spending and saving?” from CEE</a:t>
            </a:r>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7 slides cover core vocabulary</a:t>
            </a:r>
            <a:r>
              <a:rPr lang="en-US" baseline="0" dirty="0" smtClean="0"/>
              <a:t> related to saving including principal, interest, interest rate, simple interest, compound interest, and rule of 72.</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Risk-return relationship is an assessment question</a:t>
            </a:r>
            <a:endParaRPr lang="en-US" sz="1200" kern="1200" baseline="0" dirty="0" smtClean="0">
              <a:solidFill>
                <a:schemeClr val="tx1"/>
              </a:solidFill>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Risk-return relationship is an assessment question</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(ADV): diversification  definition is an assessment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“Diversification  and Risk” lesson from St. Louis FRB (risk egg hunt activity)</a:t>
            </a:r>
          </a:p>
          <a:p>
            <a:r>
              <a:rPr lang="es-ES_tradnl" sz="1200" b="1" kern="1200" baseline="0" dirty="0" smtClean="0">
                <a:solidFill>
                  <a:schemeClr val="tx1"/>
                </a:solidFill>
                <a:latin typeface="+mn-lt"/>
                <a:ea typeface="+mn-ea"/>
                <a:cs typeface="+mn-cs"/>
              </a:rPr>
              <a:t>Lesson Description</a:t>
            </a:r>
          </a:p>
          <a:p>
            <a:r>
              <a:rPr lang="en-US" sz="1200" kern="1200" baseline="0" dirty="0" smtClean="0">
                <a:solidFill>
                  <a:schemeClr val="tx1"/>
                </a:solidFill>
                <a:latin typeface="+mn-lt"/>
                <a:ea typeface="+mn-ea"/>
                <a:cs typeface="+mn-cs"/>
              </a:rPr>
              <a:t>In this lesson, students are given a portfolio of investments, and they assess the relative</a:t>
            </a:r>
          </a:p>
          <a:p>
            <a:r>
              <a:rPr lang="en-US" sz="1200" kern="1200" baseline="0" dirty="0" smtClean="0">
                <a:solidFill>
                  <a:schemeClr val="tx1"/>
                </a:solidFill>
                <a:latin typeface="+mn-lt"/>
                <a:ea typeface="+mn-ea"/>
                <a:cs typeface="+mn-cs"/>
              </a:rPr>
              <a:t>risk associated with the products in their portfolios. They later determine which savings</a:t>
            </a:r>
          </a:p>
          <a:p>
            <a:r>
              <a:rPr lang="en-US" sz="1200" kern="1200" baseline="0" dirty="0" smtClean="0">
                <a:solidFill>
                  <a:schemeClr val="tx1"/>
                </a:solidFill>
                <a:latin typeface="+mn-lt"/>
                <a:ea typeface="+mn-ea"/>
                <a:cs typeface="+mn-cs"/>
              </a:rPr>
              <a:t>and investment instruments might be most suitable for clients of different ages and</a:t>
            </a:r>
          </a:p>
          <a:p>
            <a:r>
              <a:rPr lang="es-ES_tradnl" sz="1200" kern="1200" baseline="0" dirty="0" smtClean="0">
                <a:solidFill>
                  <a:schemeClr val="tx1"/>
                </a:solidFill>
                <a:latin typeface="+mn-lt"/>
                <a:ea typeface="+mn-ea"/>
                <a:cs typeface="+mn-cs"/>
              </a:rPr>
              <a:t>economic status.</a:t>
            </a:r>
            <a:endParaRPr lang="en-US" sz="1200" kern="1200" baseline="0" dirty="0" smtClean="0">
              <a:solidFill>
                <a:schemeClr val="tx1"/>
              </a:solidFill>
              <a:latin typeface="+mn-lt"/>
              <a:ea typeface="+mn-ea"/>
              <a:cs typeface="+mn-cs"/>
            </a:endParaRPr>
          </a:p>
          <a:p>
            <a:r>
              <a:rPr lang="es-ES_tradnl" dirty="0" smtClean="0"/>
              <a:t>Lesson:</a:t>
            </a:r>
            <a:r>
              <a:rPr lang="es-ES_tradnl" baseline="0" dirty="0" smtClean="0"/>
              <a:t> http://www.stlouisfed.org/education_resources/assets/lesson_plans/Diversification_Risk.pdf</a:t>
            </a:r>
          </a:p>
          <a:p>
            <a:r>
              <a:rPr lang="es-ES_tradnl" baseline="0" dirty="0" smtClean="0"/>
              <a:t>White Board &amp; Power Point (&amp; Also Lesson) -  http://www.stlouisfed.org/education_resources/highschool.cfm – select HS - Lesson/WhiteBoard Activities – Scroll Down to Diversification and Risk</a:t>
            </a:r>
            <a:endParaRPr lang="en-US" dirty="0" smtClean="0"/>
          </a:p>
        </p:txBody>
      </p:sp>
      <p:sp>
        <p:nvSpPr>
          <p:cNvPr id="4" name="Slide Number Placeholder 3"/>
          <p:cNvSpPr>
            <a:spLocks noGrp="1"/>
          </p:cNvSpPr>
          <p:nvPr>
            <p:ph type="sldNum" sz="quarter" idx="10"/>
          </p:nvPr>
        </p:nvSpPr>
        <p:spPr/>
        <p:txBody>
          <a:bodyPr/>
          <a:lstStyle/>
          <a:p>
            <a:fld id="{74A90DBC-BBD1-4A77-86FA-55456262DCDD}"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(ADV): diversification  definition is an assessment question</a:t>
            </a:r>
          </a:p>
          <a:p>
            <a:endParaRPr lang="es-ES_tradnl"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74A90DBC-BBD1-4A77-86FA-55456262DCDD}"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Definition of principal is an assessment question</a:t>
            </a:r>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Definition of compound interest is an assessment question</a:t>
            </a:r>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wavy" baseline="0" dirty="0" smtClean="0">
                <a:solidFill>
                  <a:schemeClr val="accent3"/>
                </a:solidFill>
              </a:rPr>
              <a:t>ASSESSMENT QUESTION (BASIC): Rule of 72 definition and calculation is an assessment question</a:t>
            </a:r>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This shortcut (Rule of 72) allows a saver to use the annual rate of </a:t>
            </a:r>
            <a:r>
              <a:rPr lang="en-US" sz="1200" kern="1200" baseline="0" dirty="0" smtClean="0">
                <a:solidFill>
                  <a:schemeClr val="tx1"/>
                </a:solidFill>
                <a:latin typeface="+mn-lt"/>
                <a:ea typeface="+mn-ea"/>
                <a:cs typeface="+mn-cs"/>
              </a:rPr>
              <a:t>return (whether it is an interest rate or a rate of growth in value) to estimate the length of time required for savings to double in value. </a:t>
            </a:r>
            <a:endParaRPr lang="en-US" dirty="0" smtClean="0"/>
          </a:p>
          <a:p>
            <a:endParaRPr lang="en-US" dirty="0" smtClean="0"/>
          </a:p>
          <a:p>
            <a:r>
              <a:rPr lang="en-US" dirty="0" smtClean="0"/>
              <a:t>Source: Building Wealth</a:t>
            </a:r>
            <a:r>
              <a:rPr lang="en-US" baseline="0" dirty="0" smtClean="0"/>
              <a:t> – Part 3 – Page 13</a:t>
            </a:r>
          </a:p>
          <a:p>
            <a:endParaRPr lang="en-US" baseline="0" dirty="0" smtClean="0"/>
          </a:p>
          <a:p>
            <a:r>
              <a:rPr lang="en-US" baseline="0" dirty="0" smtClean="0"/>
              <a:t>Note to presenter: Some textbooks teach the Rule of 70</a:t>
            </a:r>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Building Wealth</a:t>
            </a:r>
            <a:r>
              <a:rPr lang="en-US" baseline="0" dirty="0" smtClean="0"/>
              <a:t> – Part 3 – Page 13</a:t>
            </a:r>
          </a:p>
          <a:p>
            <a:endParaRPr lang="en-US" baseline="0" dirty="0" smtClean="0"/>
          </a:p>
          <a:p>
            <a:r>
              <a:rPr lang="en-US" sz="1200" b="1" kern="1200" baseline="0" dirty="0" smtClean="0">
                <a:solidFill>
                  <a:schemeClr val="tx1"/>
                </a:solidFill>
                <a:latin typeface="+mn-lt"/>
                <a:ea typeface="+mn-ea"/>
                <a:cs typeface="+mn-cs"/>
              </a:rPr>
              <a:t>At 4% interest rate, it will take 18 years to double (72 ÷ 4 = 18)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6% interest rate, it will take 12 years to double (72 ÷ 6 =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9% interest rate, it will take 8 years to double (72 ÷ 9 = 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12% interest rate, it will take 6 years to double (72 ÷ 12 = 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2B252F-C7B1-4F5D-9474-A0F86443B74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answers to the above calculations are:</a:t>
            </a:r>
          </a:p>
          <a:p>
            <a:r>
              <a:rPr lang="en-US" sz="1200" b="1" kern="1200" baseline="0" dirty="0" smtClean="0">
                <a:solidFill>
                  <a:schemeClr val="tx1"/>
                </a:solidFill>
                <a:latin typeface="+mn-lt"/>
                <a:ea typeface="+mn-ea"/>
                <a:cs typeface="+mn-cs"/>
              </a:rPr>
              <a:t>• In 2 years, the interest rate will need to be 36%. (72 ÷ 2 = 36)</a:t>
            </a:r>
          </a:p>
          <a:p>
            <a:r>
              <a:rPr lang="en-US" sz="1200" b="1" kern="1200" baseline="0" dirty="0" smtClean="0">
                <a:solidFill>
                  <a:schemeClr val="tx1"/>
                </a:solidFill>
                <a:latin typeface="+mn-lt"/>
                <a:ea typeface="+mn-ea"/>
                <a:cs typeface="+mn-cs"/>
              </a:rPr>
              <a:t>• In 5 years, the interest rate will need to be 14.4%. (72 ÷ 5 = 14.4)</a:t>
            </a:r>
          </a:p>
          <a:p>
            <a:r>
              <a:rPr lang="en-US" sz="1200" b="1" kern="1200" baseline="0" dirty="0" smtClean="0">
                <a:solidFill>
                  <a:schemeClr val="tx1"/>
                </a:solidFill>
                <a:latin typeface="+mn-lt"/>
                <a:ea typeface="+mn-ea"/>
                <a:cs typeface="+mn-cs"/>
              </a:rPr>
              <a:t>• In 10 years, the interest rate will need to be 7.2%. (72 ÷ 10 = 7.2)</a:t>
            </a:r>
          </a:p>
          <a:p>
            <a:r>
              <a:rPr lang="en-US" sz="1200" b="1" kern="1200" baseline="0" dirty="0" smtClean="0">
                <a:solidFill>
                  <a:schemeClr val="tx1"/>
                </a:solidFill>
                <a:latin typeface="+mn-lt"/>
                <a:ea typeface="+mn-ea"/>
                <a:cs typeface="+mn-cs"/>
              </a:rPr>
              <a:t>• In 20 years, the interest rate will need to be 3.6%. (72 ÷ 20 = 3.6)</a:t>
            </a:r>
          </a:p>
          <a:p>
            <a:endParaRPr lang="en-US" dirty="0" smtClean="0"/>
          </a:p>
        </p:txBody>
      </p:sp>
      <p:sp>
        <p:nvSpPr>
          <p:cNvPr id="4" name="Slide Number Placeholder 3"/>
          <p:cNvSpPr>
            <a:spLocks noGrp="1"/>
          </p:cNvSpPr>
          <p:nvPr>
            <p:ph type="sldNum" sz="quarter" idx="10"/>
          </p:nvPr>
        </p:nvSpPr>
        <p:spPr/>
        <p:txBody>
          <a:bodyPr/>
          <a:lstStyle/>
          <a:p>
            <a:fld id="{E62B252F-C7B1-4F5D-9474-A0F86443B74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F5131493-9491-4BB1-A7E8-EB353A571836}"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5131493-9491-4BB1-A7E8-EB353A571836}" type="slidenum">
              <a:rPr lang="es-ES_tradnl" smtClean="0"/>
              <a:pPr/>
              <a:t>‹#›</a:t>
            </a:fld>
            <a:endParaRPr lang="es-ES_tradnl"/>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E7E844-3E03-4E48-A9AC-8F8DE9560AEA}" type="datetimeFigureOut">
              <a:rPr lang="es-ES_tradnl" smtClean="0"/>
              <a:pPr/>
              <a:t>20/09/2013</a:t>
            </a:fld>
            <a:endParaRPr lang="es-ES_tradnl"/>
          </a:p>
        </p:txBody>
      </p:sp>
      <p:sp>
        <p:nvSpPr>
          <p:cNvPr id="9" name="Slide Number Placeholder 8"/>
          <p:cNvSpPr>
            <a:spLocks noGrp="1"/>
          </p:cNvSpPr>
          <p:nvPr>
            <p:ph type="sldNum" sz="quarter" idx="11"/>
          </p:nvPr>
        </p:nvSpPr>
        <p:spPr/>
        <p:txBody>
          <a:bodyPr/>
          <a:lstStyle/>
          <a:p>
            <a:fld id="{F5131493-9491-4BB1-A7E8-EB353A571836}" type="slidenum">
              <a:rPr lang="es-ES_tradnl" smtClean="0"/>
              <a:pPr/>
              <a:t>‹#›</a:t>
            </a:fld>
            <a:endParaRPr lang="es-ES_tradnl"/>
          </a:p>
        </p:txBody>
      </p:sp>
      <p:sp>
        <p:nvSpPr>
          <p:cNvPr id="10" name="Footer Placeholder 9"/>
          <p:cNvSpPr>
            <a:spLocks noGrp="1"/>
          </p:cNvSpPr>
          <p:nvPr>
            <p:ph type="ftr" sz="quarter" idx="12"/>
          </p:nvPr>
        </p:nvSpPr>
        <p:spPr/>
        <p:txBody>
          <a:bodyPr/>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5131493-9491-4BB1-A7E8-EB353A571836}" type="slidenum">
              <a:rPr lang="es-ES_tradnl" smtClean="0"/>
              <a:pPr/>
              <a:t>‹#›</a:t>
            </a:fld>
            <a:endParaRPr lang="es-ES_tradn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_tradn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E7E844-3E03-4E48-A9AC-8F8DE9560AEA}" type="datetimeFigureOut">
              <a:rPr lang="es-ES_tradnl" smtClean="0"/>
              <a:pPr/>
              <a:t>20/09/2013</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Savings and Investing</a:t>
            </a:r>
            <a:endParaRPr lang="es-ES_tradnl"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dirty="0" smtClean="0"/>
              <a:t>Saving Components</a:t>
            </a:r>
            <a:endParaRPr lang="en-US" dirty="0"/>
          </a:p>
        </p:txBody>
      </p:sp>
      <p:sp>
        <p:nvSpPr>
          <p:cNvPr id="34819" name="Rectangle 3"/>
          <p:cNvSpPr>
            <a:spLocks noGrp="1" noChangeArrowheads="1"/>
          </p:cNvSpPr>
          <p:nvPr>
            <p:ph idx="1"/>
          </p:nvPr>
        </p:nvSpPr>
        <p:spPr>
          <a:xfrm>
            <a:off x="304800" y="1676400"/>
            <a:ext cx="8153400" cy="5105400"/>
          </a:xfrm>
        </p:spPr>
        <p:txBody>
          <a:bodyPr/>
          <a:lstStyle/>
          <a:p>
            <a:pPr marL="0" indent="0" algn="ctr">
              <a:lnSpc>
                <a:spcPct val="80000"/>
              </a:lnSpc>
              <a:buFont typeface="Wingdings" pitchFamily="2" charset="2"/>
              <a:buNone/>
            </a:pPr>
            <a:r>
              <a:rPr lang="en-US" sz="2400" dirty="0" smtClean="0"/>
              <a:t>Question #6</a:t>
            </a:r>
            <a:endParaRPr lang="en-US" sz="2400" dirty="0"/>
          </a:p>
          <a:p>
            <a:pPr marL="0" indent="0" algn="ctr">
              <a:lnSpc>
                <a:spcPct val="80000"/>
              </a:lnSpc>
              <a:buFont typeface="Wingdings" pitchFamily="2" charset="2"/>
              <a:buNone/>
            </a:pPr>
            <a:r>
              <a:rPr lang="en-US" sz="2400" dirty="0"/>
              <a:t>The length of time, in years, it takes an amount of money saved to double when it receives compound interest.</a:t>
            </a:r>
          </a:p>
          <a:p>
            <a:pPr marL="0" indent="0" algn="ctr">
              <a:lnSpc>
                <a:spcPct val="80000"/>
              </a:lnSpc>
              <a:buFont typeface="Wingdings" pitchFamily="2" charset="2"/>
              <a:buNone/>
            </a:pPr>
            <a:endParaRPr lang="en-US" sz="2400" dirty="0"/>
          </a:p>
          <a:p>
            <a:pPr marL="0" indent="0" algn="ctr">
              <a:lnSpc>
                <a:spcPct val="80000"/>
              </a:lnSpc>
              <a:buFont typeface="Wingdings" pitchFamily="2" charset="2"/>
              <a:buNone/>
            </a:pPr>
            <a:r>
              <a:rPr lang="en-US" sz="2400" dirty="0"/>
              <a:t>Extra Clue</a:t>
            </a:r>
          </a:p>
          <a:p>
            <a:pPr marL="0" indent="0" algn="ctr">
              <a:lnSpc>
                <a:spcPct val="80000"/>
              </a:lnSpc>
              <a:buFont typeface="Wingdings" pitchFamily="2" charset="2"/>
              <a:buNone/>
            </a:pPr>
            <a:r>
              <a:rPr lang="en-US" sz="2400" dirty="0"/>
              <a:t>The length of time can be found by dividing the interest rate into 72.</a:t>
            </a:r>
          </a:p>
          <a:p>
            <a:pPr marL="0" indent="0" algn="ctr">
              <a:lnSpc>
                <a:spcPct val="80000"/>
              </a:lnSpc>
              <a:buFont typeface="Wingdings" pitchFamily="2" charset="2"/>
              <a:buNone/>
            </a:pPr>
            <a:endParaRPr lang="en-US" dirty="0"/>
          </a:p>
          <a:p>
            <a:pPr marL="0" indent="0" algn="ctr">
              <a:lnSpc>
                <a:spcPct val="80000"/>
              </a:lnSpc>
              <a:buFont typeface="Wingdings" pitchFamily="2" charset="2"/>
              <a:buNone/>
            </a:pPr>
            <a:r>
              <a:rPr lang="en-US" sz="2800" b="1" dirty="0"/>
              <a:t>Rule of 72</a:t>
            </a:r>
            <a:endParaRPr lang="en-US" sz="2800" dirty="0"/>
          </a:p>
        </p:txBody>
      </p:sp>
      <p:pic>
        <p:nvPicPr>
          <p:cNvPr id="4" name="Picture 3" descr="Picture 2.png"/>
          <p:cNvPicPr>
            <a:picLocks noChangeAspect="1"/>
          </p:cNvPicPr>
          <p:nvPr/>
        </p:nvPicPr>
        <p:blipFill>
          <a:blip r:embed="rId3" cstate="print"/>
          <a:stretch>
            <a:fillRect/>
          </a:stretch>
        </p:blipFill>
        <p:spPr>
          <a:xfrm>
            <a:off x="381000" y="3962400"/>
            <a:ext cx="2438400" cy="259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 calcmode="lin" valueType="num">
                                      <p:cBhvr additive="base">
                                        <p:cTn id="31"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72</a:t>
            </a:r>
            <a:endParaRPr lang="en-US" dirty="0"/>
          </a:p>
        </p:txBody>
      </p:sp>
      <p:sp>
        <p:nvSpPr>
          <p:cNvPr id="3" name="Content Placeholder 2"/>
          <p:cNvSpPr>
            <a:spLocks noGrp="1"/>
          </p:cNvSpPr>
          <p:nvPr>
            <p:ph idx="1"/>
          </p:nvPr>
        </p:nvSpPr>
        <p:spPr>
          <a:xfrm>
            <a:off x="457200" y="1600200"/>
            <a:ext cx="7162800" cy="4525963"/>
          </a:xfrm>
        </p:spPr>
        <p:txBody>
          <a:bodyPr/>
          <a:lstStyle/>
          <a:p>
            <a:r>
              <a:rPr lang="en-US" sz="2400" dirty="0" smtClean="0"/>
              <a:t>Estimates growth of funds over time with compound interest</a:t>
            </a:r>
          </a:p>
          <a:p>
            <a:r>
              <a:rPr lang="en-US" sz="2400" dirty="0" smtClean="0"/>
              <a:t>Length of time for investment to double</a:t>
            </a:r>
          </a:p>
          <a:p>
            <a:r>
              <a:rPr lang="en-US" sz="2400" dirty="0" smtClean="0"/>
              <a:t>Divide 72 by rate of return</a:t>
            </a:r>
          </a:p>
          <a:p>
            <a:endParaRPr lang="en-US" dirty="0" smtClean="0"/>
          </a:p>
          <a:p>
            <a:r>
              <a:rPr lang="en-US" sz="2400" dirty="0" smtClean="0"/>
              <a:t>Example:</a:t>
            </a:r>
          </a:p>
          <a:p>
            <a:pPr lvl="1"/>
            <a:r>
              <a:rPr lang="en-US" sz="2400" dirty="0" smtClean="0"/>
              <a:t>Invest $5,000 today at 8% interest</a:t>
            </a:r>
          </a:p>
          <a:p>
            <a:pPr lvl="1"/>
            <a:r>
              <a:rPr lang="en-US" sz="2400" dirty="0" smtClean="0"/>
              <a:t>72 ÷ 8 = 9</a:t>
            </a:r>
          </a:p>
          <a:p>
            <a:pPr lvl="1"/>
            <a:r>
              <a:rPr lang="en-US" sz="2400" dirty="0" smtClean="0"/>
              <a:t>Investment will double every 9 years</a:t>
            </a:r>
            <a:endParaRPr lang="en-US" dirty="0" smtClean="0"/>
          </a:p>
        </p:txBody>
      </p:sp>
      <p:pic>
        <p:nvPicPr>
          <p:cNvPr id="80898" name="Picture 2" descr="percent signs,percentages,Photographs,symbols"/>
          <p:cNvPicPr>
            <a:picLocks noChangeAspect="1" noChangeArrowheads="1"/>
          </p:cNvPicPr>
          <p:nvPr/>
        </p:nvPicPr>
        <p:blipFill>
          <a:blip r:embed="rId3" cstate="print"/>
          <a:srcRect/>
          <a:stretch>
            <a:fillRect/>
          </a:stretch>
        </p:blipFill>
        <p:spPr bwMode="auto">
          <a:xfrm>
            <a:off x="5791200" y="2848276"/>
            <a:ext cx="2286000" cy="2286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72</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sz="2400" dirty="0" smtClean="0"/>
              <a:t>If you invest $50,000, how many years will it take for it to grow to $100,000?</a:t>
            </a:r>
          </a:p>
          <a:p>
            <a:pPr lvl="1"/>
            <a:r>
              <a:rPr lang="en-US" sz="2400" dirty="0" smtClean="0"/>
              <a:t>At 4% annual interest</a:t>
            </a:r>
          </a:p>
          <a:p>
            <a:pPr lvl="2"/>
            <a:r>
              <a:rPr lang="en-US" dirty="0" smtClean="0">
                <a:solidFill>
                  <a:srgbClr val="FF0000"/>
                </a:solidFill>
                <a:latin typeface="Trebuchet MS" pitchFamily="34" charset="0"/>
              </a:rPr>
              <a:t>72 ÷ 4 = 18 years</a:t>
            </a:r>
          </a:p>
          <a:p>
            <a:pPr lvl="1"/>
            <a:r>
              <a:rPr lang="en-US" sz="2400" dirty="0" smtClean="0"/>
              <a:t>At 6% annual interest</a:t>
            </a:r>
          </a:p>
          <a:p>
            <a:pPr lvl="2"/>
            <a:r>
              <a:rPr lang="en-US" dirty="0" smtClean="0">
                <a:solidFill>
                  <a:srgbClr val="FF0000"/>
                </a:solidFill>
                <a:latin typeface="Trebuchet MS" pitchFamily="34" charset="0"/>
              </a:rPr>
              <a:t>72 ÷ 6 = 12 years</a:t>
            </a:r>
          </a:p>
          <a:p>
            <a:pPr lvl="1"/>
            <a:r>
              <a:rPr lang="en-US" sz="2400" dirty="0" smtClean="0"/>
              <a:t>At 9% annual interest</a:t>
            </a:r>
          </a:p>
          <a:p>
            <a:pPr lvl="2"/>
            <a:r>
              <a:rPr lang="en-US" dirty="0" smtClean="0">
                <a:solidFill>
                  <a:srgbClr val="FF0000"/>
                </a:solidFill>
                <a:latin typeface="Trebuchet MS" pitchFamily="34" charset="0"/>
              </a:rPr>
              <a:t>72 ÷ 9 = 8 years</a:t>
            </a:r>
          </a:p>
          <a:p>
            <a:pPr lvl="1"/>
            <a:r>
              <a:rPr lang="en-US" sz="2400" dirty="0" smtClean="0"/>
              <a:t>At 12% annual interest</a:t>
            </a:r>
          </a:p>
          <a:p>
            <a:pPr lvl="2"/>
            <a:r>
              <a:rPr lang="en-US" dirty="0" smtClean="0">
                <a:solidFill>
                  <a:srgbClr val="FF0000"/>
                </a:solidFill>
                <a:latin typeface="Trebuchet MS" pitchFamily="34" charset="0"/>
              </a:rPr>
              <a:t>72 ÷ 12 = 6 years</a:t>
            </a:r>
          </a:p>
          <a:p>
            <a:pPr lvl="2"/>
            <a:endParaRPr lang="en-US" sz="3000" dirty="0" smtClean="0"/>
          </a:p>
          <a:p>
            <a:pPr lvl="1"/>
            <a:endParaRPr lang="en-US" sz="2400" dirty="0" smtClean="0"/>
          </a:p>
          <a:p>
            <a:pPr lvl="1"/>
            <a:endParaRPr lang="en-US" dirty="0" smtClean="0"/>
          </a:p>
          <a:p>
            <a:endParaRPr lang="en-US" dirty="0" smtClean="0"/>
          </a:p>
        </p:txBody>
      </p:sp>
      <p:pic>
        <p:nvPicPr>
          <p:cNvPr id="4" name="Picture 2" descr="percent signs,percentages,Photographs,symbols"/>
          <p:cNvPicPr>
            <a:picLocks noChangeAspect="1" noChangeArrowheads="1"/>
          </p:cNvPicPr>
          <p:nvPr/>
        </p:nvPicPr>
        <p:blipFill>
          <a:blip r:embed="rId3" cstate="print"/>
          <a:srcRect/>
          <a:stretch>
            <a:fillRect/>
          </a:stretch>
        </p:blipFill>
        <p:spPr bwMode="auto">
          <a:xfrm>
            <a:off x="5791200" y="2819400"/>
            <a:ext cx="2286000" cy="2286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72</a:t>
            </a:r>
            <a:endParaRPr lang="en-US" dirty="0"/>
          </a:p>
        </p:txBody>
      </p:sp>
      <p:sp>
        <p:nvSpPr>
          <p:cNvPr id="3" name="Content Placeholder 2"/>
          <p:cNvSpPr>
            <a:spLocks noGrp="1"/>
          </p:cNvSpPr>
          <p:nvPr>
            <p:ph idx="1"/>
          </p:nvPr>
        </p:nvSpPr>
        <p:spPr>
          <a:xfrm>
            <a:off x="457200" y="1600200"/>
            <a:ext cx="7696200" cy="4953000"/>
          </a:xfrm>
        </p:spPr>
        <p:txBody>
          <a:bodyPr>
            <a:normAutofit/>
          </a:bodyPr>
          <a:lstStyle/>
          <a:p>
            <a:r>
              <a:rPr lang="en-US" sz="2400" dirty="0" smtClean="0"/>
              <a:t>What interest rate is needed to grow $50,000 to $100,000?</a:t>
            </a:r>
          </a:p>
          <a:p>
            <a:pPr lvl="1"/>
            <a:r>
              <a:rPr lang="en-US" sz="2400" dirty="0" smtClean="0"/>
              <a:t>In 2 years?</a:t>
            </a:r>
          </a:p>
          <a:p>
            <a:pPr lvl="2"/>
            <a:r>
              <a:rPr lang="en-US" dirty="0" smtClean="0">
                <a:solidFill>
                  <a:srgbClr val="FF0000"/>
                </a:solidFill>
                <a:latin typeface="Trebuchet MS" pitchFamily="34" charset="0"/>
              </a:rPr>
              <a:t>72 ÷ 2 = 36%</a:t>
            </a:r>
          </a:p>
          <a:p>
            <a:pPr lvl="1"/>
            <a:r>
              <a:rPr lang="en-US" sz="2400" dirty="0" smtClean="0"/>
              <a:t>In  5 years?</a:t>
            </a:r>
          </a:p>
          <a:p>
            <a:pPr lvl="2"/>
            <a:r>
              <a:rPr lang="en-US" dirty="0" smtClean="0">
                <a:solidFill>
                  <a:srgbClr val="FF0000"/>
                </a:solidFill>
                <a:latin typeface="Trebuchet MS" pitchFamily="34" charset="0"/>
              </a:rPr>
              <a:t>72 ÷ 5 = 14.4%</a:t>
            </a:r>
          </a:p>
          <a:p>
            <a:pPr lvl="1"/>
            <a:r>
              <a:rPr lang="en-US" sz="2400" dirty="0" smtClean="0"/>
              <a:t>In 10 years?</a:t>
            </a:r>
          </a:p>
          <a:p>
            <a:pPr lvl="2"/>
            <a:r>
              <a:rPr lang="en-US" dirty="0" smtClean="0">
                <a:solidFill>
                  <a:srgbClr val="FF0000"/>
                </a:solidFill>
                <a:latin typeface="Trebuchet MS" pitchFamily="34" charset="0"/>
              </a:rPr>
              <a:t>72 ÷ 10 = 7.2%</a:t>
            </a:r>
          </a:p>
          <a:p>
            <a:pPr lvl="1"/>
            <a:r>
              <a:rPr lang="en-US" sz="2400" dirty="0" smtClean="0"/>
              <a:t>In 20 years?</a:t>
            </a:r>
          </a:p>
          <a:p>
            <a:pPr lvl="2"/>
            <a:r>
              <a:rPr lang="en-US" dirty="0" smtClean="0">
                <a:solidFill>
                  <a:srgbClr val="FF0000"/>
                </a:solidFill>
                <a:latin typeface="Trebuchet MS" pitchFamily="34" charset="0"/>
              </a:rPr>
              <a:t>72 ÷ 20 = 3.6%</a:t>
            </a:r>
          </a:p>
        </p:txBody>
      </p:sp>
      <p:pic>
        <p:nvPicPr>
          <p:cNvPr id="6" name="Picture 2" descr="percent signs,percentages,Photographs,symbols"/>
          <p:cNvPicPr>
            <a:picLocks noChangeAspect="1" noChangeArrowheads="1"/>
          </p:cNvPicPr>
          <p:nvPr/>
        </p:nvPicPr>
        <p:blipFill>
          <a:blip r:embed="rId3" cstate="print"/>
          <a:srcRect/>
          <a:stretch>
            <a:fillRect/>
          </a:stretch>
        </p:blipFill>
        <p:spPr bwMode="auto">
          <a:xfrm>
            <a:off x="5867400" y="2823411"/>
            <a:ext cx="22860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Rectangle 15"/>
          <p:cNvSpPr>
            <a:spLocks noGrp="1" noRot="1" noChangeArrowheads="1"/>
          </p:cNvSpPr>
          <p:nvPr>
            <p:ph type="title"/>
          </p:nvPr>
        </p:nvSpPr>
        <p:spPr/>
        <p:txBody>
          <a:bodyPr/>
          <a:lstStyle/>
          <a:p>
            <a:r>
              <a:rPr lang="en-US" dirty="0" smtClean="0"/>
              <a:t>Simple vs. Compound</a:t>
            </a:r>
            <a:endParaRPr lang="en-US" dirty="0"/>
          </a:p>
        </p:txBody>
      </p:sp>
      <p:sp>
        <p:nvSpPr>
          <p:cNvPr id="35843" name="Rectangle 3"/>
          <p:cNvSpPr>
            <a:spLocks noGrp="1" noChangeArrowheads="1"/>
          </p:cNvSpPr>
          <p:nvPr>
            <p:ph idx="1"/>
          </p:nvPr>
        </p:nvSpPr>
        <p:spPr/>
        <p:txBody>
          <a:bodyPr/>
          <a:lstStyle/>
          <a:p>
            <a:r>
              <a:rPr lang="en-US" sz="2400" dirty="0" smtClean="0"/>
              <a:t>Simple vs. compound interest</a:t>
            </a:r>
          </a:p>
          <a:p>
            <a:pPr lvl="1"/>
            <a:r>
              <a:rPr lang="en-US" sz="2400" dirty="0" smtClean="0"/>
              <a:t>Simple – interest on </a:t>
            </a:r>
            <a:r>
              <a:rPr lang="en-US" sz="2400" u="sng" dirty="0" smtClean="0"/>
              <a:t>principal</a:t>
            </a:r>
            <a:r>
              <a:rPr lang="en-US" sz="2400" dirty="0" smtClean="0"/>
              <a:t> only</a:t>
            </a:r>
          </a:p>
          <a:p>
            <a:pPr lvl="2"/>
            <a:r>
              <a:rPr lang="en-US" dirty="0" smtClean="0"/>
              <a:t>Savings Bonds</a:t>
            </a:r>
          </a:p>
          <a:p>
            <a:pPr lvl="2"/>
            <a:r>
              <a:rPr lang="en-US" dirty="0" smtClean="0"/>
              <a:t>Certificates of Deposit</a:t>
            </a:r>
          </a:p>
          <a:p>
            <a:pPr lvl="1"/>
            <a:r>
              <a:rPr lang="en-US" sz="2400" dirty="0" smtClean="0"/>
              <a:t>Compound – interest on </a:t>
            </a:r>
            <a:r>
              <a:rPr lang="en-US" sz="2400" u="sng" dirty="0" smtClean="0"/>
              <a:t>principal</a:t>
            </a:r>
            <a:r>
              <a:rPr lang="en-US" sz="2400" dirty="0" smtClean="0"/>
              <a:t> and </a:t>
            </a:r>
            <a:r>
              <a:rPr lang="en-US" sz="2400" u="sng" dirty="0" smtClean="0"/>
              <a:t>interest</a:t>
            </a:r>
          </a:p>
          <a:p>
            <a:pPr lvl="2"/>
            <a:r>
              <a:rPr lang="en-US" dirty="0" smtClean="0"/>
              <a:t>Bank Accounts</a:t>
            </a:r>
          </a:p>
          <a:p>
            <a:pPr lvl="2"/>
            <a:r>
              <a:rPr lang="en-US" dirty="0" smtClean="0"/>
              <a:t>Credit Cards</a:t>
            </a:r>
          </a:p>
          <a:p>
            <a:endParaRPr lang="en-US" dirty="0" smtClean="0"/>
          </a:p>
          <a:p>
            <a:endParaRPr lang="en-US" dirty="0"/>
          </a:p>
        </p:txBody>
      </p:sp>
      <p:pic>
        <p:nvPicPr>
          <p:cNvPr id="82946" name="Picture 2" descr="businesses,communications,finances,financial pages,interest rates,media,newspapers,Photographs,symbols,texts"/>
          <p:cNvPicPr>
            <a:picLocks noChangeAspect="1" noChangeArrowheads="1"/>
          </p:cNvPicPr>
          <p:nvPr/>
        </p:nvPicPr>
        <p:blipFill>
          <a:blip r:embed="rId3" cstate="print"/>
          <a:srcRect t="11385" b="12308"/>
          <a:stretch>
            <a:fillRect/>
          </a:stretch>
        </p:blipFill>
        <p:spPr bwMode="auto">
          <a:xfrm>
            <a:off x="4953000" y="4114800"/>
            <a:ext cx="3095625" cy="236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en-US"/>
              <a:t>Simple vs. Compound</a:t>
            </a:r>
          </a:p>
        </p:txBody>
      </p:sp>
      <p:graphicFrame>
        <p:nvGraphicFramePr>
          <p:cNvPr id="140292" name="Group 4"/>
          <p:cNvGraphicFramePr>
            <a:graphicFrameLocks noGrp="1"/>
          </p:cNvGraphicFramePr>
          <p:nvPr>
            <p:ph type="tbl" idx="4294967295"/>
          </p:nvPr>
        </p:nvGraphicFramePr>
        <p:xfrm>
          <a:off x="0" y="2876550"/>
          <a:ext cx="8229600" cy="3601404"/>
        </p:xfrm>
        <a:graphic>
          <a:graphicData uri="http://schemas.openxmlformats.org/drawingml/2006/table">
            <a:tbl>
              <a:tblPr/>
              <a:tblGrid>
                <a:gridCol w="1452563"/>
                <a:gridCol w="1452562"/>
                <a:gridCol w="2419350"/>
                <a:gridCol w="1452563"/>
                <a:gridCol w="1452562"/>
              </a:tblGrid>
              <a:tr h="635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Year</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Principal</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Amt Used To Calculate 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Balance</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Total Interest Earned =</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0291" name="Text Box 3"/>
          <p:cNvSpPr txBox="1">
            <a:spLocks noChangeArrowheads="1"/>
          </p:cNvSpPr>
          <p:nvPr/>
        </p:nvSpPr>
        <p:spPr bwMode="auto">
          <a:xfrm>
            <a:off x="228600" y="1524000"/>
            <a:ext cx="8915400" cy="861774"/>
          </a:xfrm>
          <a:prstGeom prst="rect">
            <a:avLst/>
          </a:prstGeom>
          <a:noFill/>
          <a:ln w="9525">
            <a:noFill/>
            <a:miter lim="800000"/>
            <a:headEnd/>
            <a:tailEnd/>
          </a:ln>
          <a:effectLst/>
        </p:spPr>
        <p:txBody>
          <a:bodyPr>
            <a:spAutoFit/>
          </a:bodyPr>
          <a:lstStyle/>
          <a:p>
            <a:pPr>
              <a:spcBef>
                <a:spcPct val="50000"/>
              </a:spcBef>
            </a:pPr>
            <a:r>
              <a:rPr lang="en-US" sz="2000" b="1" dirty="0">
                <a:solidFill>
                  <a:srgbClr val="FF0000"/>
                </a:solidFill>
                <a:latin typeface="Trebuchet MS" pitchFamily="34" charset="0"/>
              </a:rPr>
              <a:t>Simple Interest Example</a:t>
            </a:r>
          </a:p>
          <a:p>
            <a:pPr>
              <a:spcBef>
                <a:spcPct val="50000"/>
              </a:spcBef>
            </a:pPr>
            <a:r>
              <a:rPr lang="en-US" sz="2000" b="1" dirty="0">
                <a:solidFill>
                  <a:srgbClr val="FF0000"/>
                </a:solidFill>
                <a:latin typeface="Trebuchet MS" pitchFamily="34" charset="0"/>
              </a:rPr>
              <a:t>Principal = $100 (year 1 only) ~ Interest Rate = 10% ~ 3 Years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r>
              <a:rPr lang="en-US"/>
              <a:t>Simple vs. Compound</a:t>
            </a:r>
          </a:p>
        </p:txBody>
      </p:sp>
      <p:graphicFrame>
        <p:nvGraphicFramePr>
          <p:cNvPr id="137220" name="Group 4"/>
          <p:cNvGraphicFramePr>
            <a:graphicFrameLocks noGrp="1"/>
          </p:cNvGraphicFramePr>
          <p:nvPr>
            <p:ph type="tbl" idx="4294967295"/>
          </p:nvPr>
        </p:nvGraphicFramePr>
        <p:xfrm>
          <a:off x="0" y="2876550"/>
          <a:ext cx="8229600" cy="3601404"/>
        </p:xfrm>
        <a:graphic>
          <a:graphicData uri="http://schemas.openxmlformats.org/drawingml/2006/table">
            <a:tbl>
              <a:tblPr/>
              <a:tblGrid>
                <a:gridCol w="1452563"/>
                <a:gridCol w="1452562"/>
                <a:gridCol w="2419350"/>
                <a:gridCol w="1452563"/>
                <a:gridCol w="1452562"/>
              </a:tblGrid>
              <a:tr h="635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Year</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Principal</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Amt Used To Calculate 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Balance</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$110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Arial" charset="0"/>
                        </a:rPr>
                        <a:t>$10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Arial" charset="0"/>
                        </a:rPr>
                        <a:t>$120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Garamond" pitchFamily="18" charset="0"/>
                          <a:cs typeface="Arial" charset="0"/>
                        </a:rPr>
                        <a:t>$130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Total Interest Earned = $30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7219" name="Text Box 3"/>
          <p:cNvSpPr txBox="1">
            <a:spLocks noChangeArrowheads="1"/>
          </p:cNvSpPr>
          <p:nvPr/>
        </p:nvSpPr>
        <p:spPr bwMode="auto">
          <a:xfrm>
            <a:off x="228600" y="1524000"/>
            <a:ext cx="8915400" cy="861774"/>
          </a:xfrm>
          <a:prstGeom prst="rect">
            <a:avLst/>
          </a:prstGeom>
          <a:noFill/>
          <a:ln w="9525">
            <a:noFill/>
            <a:miter lim="800000"/>
            <a:headEnd/>
            <a:tailEnd/>
          </a:ln>
          <a:effectLst/>
        </p:spPr>
        <p:txBody>
          <a:bodyPr>
            <a:spAutoFit/>
          </a:bodyPr>
          <a:lstStyle/>
          <a:p>
            <a:pPr>
              <a:spcBef>
                <a:spcPct val="50000"/>
              </a:spcBef>
            </a:pPr>
            <a:r>
              <a:rPr lang="en-US" sz="2000" b="1" dirty="0">
                <a:solidFill>
                  <a:srgbClr val="FF0000"/>
                </a:solidFill>
                <a:latin typeface="Trebuchet MS" pitchFamily="34" charset="0"/>
              </a:rPr>
              <a:t>Simple Interest Example</a:t>
            </a:r>
          </a:p>
          <a:p>
            <a:pPr>
              <a:spcBef>
                <a:spcPct val="50000"/>
              </a:spcBef>
            </a:pPr>
            <a:r>
              <a:rPr lang="en-US" sz="2000" b="1" dirty="0">
                <a:solidFill>
                  <a:srgbClr val="FF0000"/>
                </a:solidFill>
                <a:latin typeface="Trebuchet MS" pitchFamily="34" charset="0"/>
              </a:rPr>
              <a:t>Principal = $100 (year 1 only) ~ Interest Rate = 10% ~ 3 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r>
              <a:rPr lang="en-US"/>
              <a:t>Simple vs. Compound</a:t>
            </a:r>
          </a:p>
        </p:txBody>
      </p:sp>
      <p:graphicFrame>
        <p:nvGraphicFramePr>
          <p:cNvPr id="142340" name="Group 4"/>
          <p:cNvGraphicFramePr>
            <a:graphicFrameLocks noGrp="1"/>
          </p:cNvGraphicFramePr>
          <p:nvPr>
            <p:ph type="tbl" idx="4294967295"/>
          </p:nvPr>
        </p:nvGraphicFramePr>
        <p:xfrm>
          <a:off x="0" y="2876550"/>
          <a:ext cx="8229600" cy="3601404"/>
        </p:xfrm>
        <a:graphic>
          <a:graphicData uri="http://schemas.openxmlformats.org/drawingml/2006/table">
            <a:tbl>
              <a:tblPr/>
              <a:tblGrid>
                <a:gridCol w="1452563"/>
                <a:gridCol w="1452562"/>
                <a:gridCol w="2419350"/>
                <a:gridCol w="1452563"/>
                <a:gridCol w="1452562"/>
              </a:tblGrid>
              <a:tr h="635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Year</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Principal</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Amt Used To Calculate 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Balance</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cs typeface="Arial" charset="0"/>
                      </a:endParaRP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Total Interest Earned = </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2339" name="Text Box 3"/>
          <p:cNvSpPr txBox="1">
            <a:spLocks noChangeArrowheads="1"/>
          </p:cNvSpPr>
          <p:nvPr/>
        </p:nvSpPr>
        <p:spPr bwMode="auto">
          <a:xfrm>
            <a:off x="228600" y="1524000"/>
            <a:ext cx="8915400" cy="861774"/>
          </a:xfrm>
          <a:prstGeom prst="rect">
            <a:avLst/>
          </a:prstGeom>
          <a:noFill/>
          <a:ln w="9525">
            <a:noFill/>
            <a:miter lim="800000"/>
            <a:headEnd/>
            <a:tailEnd/>
          </a:ln>
          <a:effectLst/>
        </p:spPr>
        <p:txBody>
          <a:bodyPr>
            <a:spAutoFit/>
          </a:bodyPr>
          <a:lstStyle/>
          <a:p>
            <a:pPr>
              <a:spcBef>
                <a:spcPct val="50000"/>
              </a:spcBef>
            </a:pPr>
            <a:r>
              <a:rPr lang="en-US" sz="2000" b="1" dirty="0">
                <a:solidFill>
                  <a:srgbClr val="0070C0"/>
                </a:solidFill>
                <a:latin typeface="Trebuchet MS" pitchFamily="34" charset="0"/>
              </a:rPr>
              <a:t>Compound Interest Example</a:t>
            </a:r>
          </a:p>
          <a:p>
            <a:pPr>
              <a:spcBef>
                <a:spcPct val="50000"/>
              </a:spcBef>
            </a:pPr>
            <a:r>
              <a:rPr lang="en-US" sz="2000" b="1" dirty="0">
                <a:solidFill>
                  <a:srgbClr val="0070C0"/>
                </a:solidFill>
                <a:latin typeface="Trebuchet MS" pitchFamily="34" charset="0"/>
              </a:rPr>
              <a:t>Principal = $100 (year 1 only) ~ Interest Rate = 10% ~ 3 Years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r>
              <a:rPr lang="en-US"/>
              <a:t>Simple vs. Compound</a:t>
            </a:r>
          </a:p>
        </p:txBody>
      </p:sp>
      <p:graphicFrame>
        <p:nvGraphicFramePr>
          <p:cNvPr id="141316" name="Group 4"/>
          <p:cNvGraphicFramePr>
            <a:graphicFrameLocks noGrp="1"/>
          </p:cNvGraphicFramePr>
          <p:nvPr>
            <p:ph type="tbl" idx="4294967295"/>
          </p:nvPr>
        </p:nvGraphicFramePr>
        <p:xfrm>
          <a:off x="0" y="2876550"/>
          <a:ext cx="8229600" cy="3601404"/>
        </p:xfrm>
        <a:graphic>
          <a:graphicData uri="http://schemas.openxmlformats.org/drawingml/2006/table">
            <a:tbl>
              <a:tblPr/>
              <a:tblGrid>
                <a:gridCol w="1452563"/>
                <a:gridCol w="1452562"/>
                <a:gridCol w="2419350"/>
                <a:gridCol w="1452563"/>
                <a:gridCol w="1452562"/>
              </a:tblGrid>
              <a:tr h="635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Year</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Principal</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Amt Used To Calculate 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Interest</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Balance</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$100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$121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$121</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$12.10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$133.10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r>
              <a:tr h="725488">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Total Interest Earned = $33.10</a:t>
                      </a:r>
                    </a:p>
                  </a:txBody>
                  <a:tcPr anchor="b" horzOverflow="overflow">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1315" name="Text Box 3"/>
          <p:cNvSpPr txBox="1">
            <a:spLocks noChangeArrowheads="1"/>
          </p:cNvSpPr>
          <p:nvPr/>
        </p:nvSpPr>
        <p:spPr bwMode="auto">
          <a:xfrm>
            <a:off x="228600" y="1524000"/>
            <a:ext cx="8915400" cy="861774"/>
          </a:xfrm>
          <a:prstGeom prst="rect">
            <a:avLst/>
          </a:prstGeom>
          <a:noFill/>
          <a:ln w="9525">
            <a:noFill/>
            <a:miter lim="800000"/>
            <a:headEnd/>
            <a:tailEnd/>
          </a:ln>
          <a:effectLst/>
        </p:spPr>
        <p:txBody>
          <a:bodyPr>
            <a:spAutoFit/>
          </a:bodyPr>
          <a:lstStyle/>
          <a:p>
            <a:pPr>
              <a:spcBef>
                <a:spcPct val="50000"/>
              </a:spcBef>
            </a:pPr>
            <a:r>
              <a:rPr lang="en-US" sz="2000" b="1" dirty="0">
                <a:solidFill>
                  <a:srgbClr val="0070C0"/>
                </a:solidFill>
                <a:latin typeface="Trebuchet MS" pitchFamily="34" charset="0"/>
              </a:rPr>
              <a:t>Compound Interest Example</a:t>
            </a:r>
          </a:p>
          <a:p>
            <a:pPr>
              <a:spcBef>
                <a:spcPct val="50000"/>
              </a:spcBef>
            </a:pPr>
            <a:r>
              <a:rPr lang="en-US" sz="2000" b="1" dirty="0">
                <a:solidFill>
                  <a:srgbClr val="0070C0"/>
                </a:solidFill>
                <a:latin typeface="Trebuchet MS" pitchFamily="34" charset="0"/>
              </a:rPr>
              <a:t>Principal = $100 (year 1 only) ~ Interest Rate = 10% ~ 3 Years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lstStyle/>
          <a:p>
            <a:r>
              <a:rPr lang="en-US" sz="2400" dirty="0" smtClean="0"/>
              <a:t>Savings Account</a:t>
            </a:r>
          </a:p>
          <a:p>
            <a:r>
              <a:rPr lang="en-US" sz="2400" dirty="0" smtClean="0"/>
              <a:t>Money Market Deposit Account</a:t>
            </a:r>
          </a:p>
          <a:p>
            <a:r>
              <a:rPr lang="en-US" sz="2400" dirty="0" smtClean="0"/>
              <a:t>Certificate of Deposit</a:t>
            </a:r>
          </a:p>
          <a:p>
            <a:r>
              <a:rPr lang="en-US" sz="2400" dirty="0" smtClean="0"/>
              <a:t>Treasury Securities</a:t>
            </a:r>
          </a:p>
          <a:p>
            <a:r>
              <a:rPr lang="en-US" sz="2400" dirty="0" smtClean="0"/>
              <a:t>Other (Checking Account)</a:t>
            </a:r>
          </a:p>
          <a:p>
            <a:endParaRPr lang="en-US" dirty="0" smtClean="0"/>
          </a:p>
          <a:p>
            <a:endParaRPr lang="en-US" dirty="0"/>
          </a:p>
        </p:txBody>
      </p:sp>
      <p:pic>
        <p:nvPicPr>
          <p:cNvPr id="48129" name="Picture 1"/>
          <p:cNvPicPr>
            <a:picLocks noChangeAspect="1" noChangeArrowheads="1"/>
          </p:cNvPicPr>
          <p:nvPr/>
        </p:nvPicPr>
        <p:blipFill>
          <a:blip r:embed="rId3" cstate="print"/>
          <a:srcRect/>
          <a:stretch>
            <a:fillRect/>
          </a:stretch>
        </p:blipFill>
        <p:spPr bwMode="auto">
          <a:xfrm>
            <a:off x="4724400" y="3657600"/>
            <a:ext cx="3356675" cy="2712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Saving vs. Investing</a:t>
            </a:r>
            <a:endParaRPr lang="en-US" dirty="0"/>
          </a:p>
        </p:txBody>
      </p:sp>
      <p:sp>
        <p:nvSpPr>
          <p:cNvPr id="3" name="Content Placeholder 2"/>
          <p:cNvSpPr>
            <a:spLocks noGrp="1"/>
          </p:cNvSpPr>
          <p:nvPr>
            <p:ph idx="1"/>
          </p:nvPr>
        </p:nvSpPr>
        <p:spPr>
          <a:xfrm>
            <a:off x="457200" y="1295400"/>
            <a:ext cx="8229600" cy="4830763"/>
          </a:xfrm>
        </p:spPr>
        <p:txBody>
          <a:bodyPr/>
          <a:lstStyle/>
          <a:p>
            <a:r>
              <a:rPr lang="en-US" sz="2400" dirty="0" smtClean="0"/>
              <a:t>What is saving?</a:t>
            </a:r>
          </a:p>
          <a:p>
            <a:pPr lvl="1"/>
            <a:r>
              <a:rPr lang="en-US" sz="2000" dirty="0" smtClean="0"/>
              <a:t>Savings=Disposable Income-Consumption</a:t>
            </a:r>
          </a:p>
          <a:p>
            <a:pPr lvl="1"/>
            <a:r>
              <a:rPr lang="en-US" sz="2000" dirty="0" smtClean="0"/>
              <a:t>Involves preservation and protection of money from loss</a:t>
            </a:r>
          </a:p>
          <a:p>
            <a:pPr lvl="1"/>
            <a:r>
              <a:rPr lang="en-US" sz="2000" dirty="0" smtClean="0"/>
              <a:t>Is storing money safely, such as in a bank or money market account, for short-term needs </a:t>
            </a:r>
          </a:p>
          <a:p>
            <a:pPr lvl="2"/>
            <a:r>
              <a:rPr lang="en-US" sz="1800" dirty="0" smtClean="0"/>
              <a:t>Dis-savings - Consuming more than the available income either by liquidating accumulated wealth or borrowing money</a:t>
            </a:r>
          </a:p>
          <a:p>
            <a:endParaRPr lang="en-US" dirty="0" smtClean="0"/>
          </a:p>
          <a:p>
            <a:r>
              <a:rPr lang="en-US" sz="2400" dirty="0" smtClean="0"/>
              <a:t>What is investing?</a:t>
            </a:r>
          </a:p>
          <a:p>
            <a:pPr lvl="1"/>
            <a:r>
              <a:rPr lang="en-US" sz="2000" dirty="0" smtClean="0"/>
              <a:t>Involves making a long-term commitment to put money away and let it grow</a:t>
            </a:r>
          </a:p>
          <a:p>
            <a:pPr lvl="1"/>
            <a:r>
              <a:rPr lang="en-US" sz="2000" dirty="0" smtClean="0"/>
              <a:t>Is taking a risk with a portion of your savings such as by buying stocks or bonds, in hopes of realizing higher long-term returns. </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normAutofit/>
          </a:bodyPr>
          <a:lstStyle/>
          <a:p>
            <a:r>
              <a:rPr lang="en-US" sz="2400" dirty="0" smtClean="0"/>
              <a:t>Savings Account</a:t>
            </a:r>
          </a:p>
          <a:p>
            <a:pPr lvl="1"/>
            <a:r>
              <a:rPr lang="en-US" sz="2400" dirty="0" smtClean="0"/>
              <a:t>Higher interest rate than checking</a:t>
            </a:r>
          </a:p>
          <a:p>
            <a:pPr lvl="1"/>
            <a:r>
              <a:rPr lang="en-US" sz="2400" dirty="0" smtClean="0"/>
              <a:t>Lower interest rate than money market deposit account or certificate of deposit</a:t>
            </a:r>
          </a:p>
          <a:p>
            <a:pPr lvl="1"/>
            <a:r>
              <a:rPr lang="en-US" sz="2400" dirty="0" smtClean="0"/>
              <a:t>Lower account balance requirements than money market deposit account or certificate of deposit</a:t>
            </a:r>
          </a:p>
          <a:p>
            <a:pPr lvl="1"/>
            <a:r>
              <a:rPr lang="en-US" sz="2400" dirty="0" smtClean="0"/>
              <a:t>Flexibility to make some withdrawals</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lstStyle/>
          <a:p>
            <a:r>
              <a:rPr lang="en-US" sz="2400" dirty="0" smtClean="0"/>
              <a:t>Money Market Deposit Account</a:t>
            </a:r>
          </a:p>
          <a:p>
            <a:pPr lvl="1"/>
            <a:r>
              <a:rPr lang="en-US" sz="2400" dirty="0" smtClean="0"/>
              <a:t>Pays higher interest than checking or savings accounts</a:t>
            </a:r>
          </a:p>
          <a:p>
            <a:pPr lvl="1"/>
            <a:r>
              <a:rPr lang="en-US" sz="2400" dirty="0" smtClean="0"/>
              <a:t>Allows for a limited number of transactions</a:t>
            </a:r>
          </a:p>
          <a:p>
            <a:pPr lvl="1"/>
            <a:r>
              <a:rPr lang="en-US" sz="2400" dirty="0" smtClean="0"/>
              <a:t>Higher balance requirements than checking or savings accounts</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lstStyle/>
          <a:p>
            <a:r>
              <a:rPr lang="en-US" sz="2400" dirty="0" smtClean="0"/>
              <a:t>Certificate of Deposit (CD)</a:t>
            </a:r>
          </a:p>
          <a:p>
            <a:pPr lvl="1"/>
            <a:r>
              <a:rPr lang="en-US" sz="2400" dirty="0" smtClean="0"/>
              <a:t>Requires you to keep a specified amount of money for a fixed amount of time (six months, one year, five years, etc.)</a:t>
            </a:r>
          </a:p>
          <a:p>
            <a:pPr lvl="1"/>
            <a:r>
              <a:rPr lang="en-US" sz="2400" dirty="0" smtClean="0"/>
              <a:t>Significant penalties for early withdrawal</a:t>
            </a:r>
          </a:p>
          <a:p>
            <a:pPr lvl="1"/>
            <a:r>
              <a:rPr lang="en-US" sz="2400" dirty="0" smtClean="0"/>
              <a:t>Interest rates vary based on term but are generally higher than for the other types of accounts</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lstStyle/>
          <a:p>
            <a:r>
              <a:rPr lang="en-US" sz="2400" dirty="0" smtClean="0"/>
              <a:t>Treasury Securities</a:t>
            </a:r>
          </a:p>
          <a:p>
            <a:pPr lvl="1"/>
            <a:r>
              <a:rPr lang="en-US" sz="2400" dirty="0" smtClean="0"/>
              <a:t>The U.S. Department of the Treasury issues securities to raise the money needed to operate the federal government</a:t>
            </a:r>
          </a:p>
          <a:p>
            <a:pPr lvl="1"/>
            <a:r>
              <a:rPr lang="en-US" sz="2400" dirty="0" smtClean="0"/>
              <a:t>Safe and secure investment/saving option – U.S. government guarantees that interest and principal payments will be paid on time</a:t>
            </a:r>
          </a:p>
          <a:p>
            <a:pPr lvl="2"/>
            <a:r>
              <a:rPr lang="en-US" sz="2000" dirty="0" smtClean="0"/>
              <a:t>Examples: Treasury bills, notes, bonds, TIPS, and U.S. Savings Bonds</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Saving</a:t>
            </a:r>
            <a:endParaRPr lang="en-US" dirty="0"/>
          </a:p>
        </p:txBody>
      </p:sp>
      <p:sp>
        <p:nvSpPr>
          <p:cNvPr id="3" name="Content Placeholder 2"/>
          <p:cNvSpPr>
            <a:spLocks noGrp="1"/>
          </p:cNvSpPr>
          <p:nvPr>
            <p:ph idx="1"/>
          </p:nvPr>
        </p:nvSpPr>
        <p:spPr/>
        <p:txBody>
          <a:bodyPr/>
          <a:lstStyle/>
          <a:p>
            <a:r>
              <a:rPr lang="en-US" sz="2400" dirty="0" smtClean="0"/>
              <a:t>Other - Checking Account</a:t>
            </a:r>
          </a:p>
          <a:p>
            <a:pPr lvl="1"/>
            <a:r>
              <a:rPr lang="en-US" sz="2400" dirty="0" smtClean="0"/>
              <a:t>Transaction account</a:t>
            </a:r>
          </a:p>
          <a:p>
            <a:pPr lvl="1"/>
            <a:r>
              <a:rPr lang="en-US" sz="2400" dirty="0" smtClean="0"/>
              <a:t>May or may not earn interest</a:t>
            </a:r>
          </a:p>
          <a:p>
            <a:pPr lvl="1"/>
            <a:r>
              <a:rPr lang="en-US" sz="2400" dirty="0" smtClean="0"/>
              <a:t>Insured by the FDIC up to $250,000</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Investing</a:t>
            </a:r>
            <a:endParaRPr lang="en-US" dirty="0"/>
          </a:p>
        </p:txBody>
      </p:sp>
      <p:sp>
        <p:nvSpPr>
          <p:cNvPr id="3" name="Content Placeholder 2"/>
          <p:cNvSpPr>
            <a:spLocks noGrp="1"/>
          </p:cNvSpPr>
          <p:nvPr>
            <p:ph idx="1"/>
          </p:nvPr>
        </p:nvSpPr>
        <p:spPr/>
        <p:txBody>
          <a:bodyPr/>
          <a:lstStyle/>
          <a:p>
            <a:r>
              <a:rPr lang="en-US" sz="2400" dirty="0" smtClean="0"/>
              <a:t>Personal wealth</a:t>
            </a:r>
          </a:p>
          <a:p>
            <a:r>
              <a:rPr lang="en-US" sz="2400" dirty="0" smtClean="0"/>
              <a:t>Earn income</a:t>
            </a:r>
          </a:p>
          <a:p>
            <a:r>
              <a:rPr lang="en-US" sz="2400" dirty="0" smtClean="0"/>
              <a:t>Retirement</a:t>
            </a:r>
          </a:p>
          <a:p>
            <a:r>
              <a:rPr lang="en-US" sz="2400" dirty="0" smtClean="0"/>
              <a:t>Equity</a:t>
            </a:r>
          </a:p>
          <a:p>
            <a:pPr>
              <a:buNone/>
            </a:pPr>
            <a:endParaRPr lang="en-US" dirty="0" smtClean="0"/>
          </a:p>
        </p:txBody>
      </p:sp>
      <p:pic>
        <p:nvPicPr>
          <p:cNvPr id="4" name="Picture 3" descr="dollar key.JPG"/>
          <p:cNvPicPr>
            <a:picLocks noChangeAspect="1"/>
          </p:cNvPicPr>
          <p:nvPr/>
        </p:nvPicPr>
        <p:blipFill>
          <a:blip r:embed="rId3" cstate="print"/>
          <a:stretch>
            <a:fillRect/>
          </a:stretch>
        </p:blipFill>
        <p:spPr>
          <a:xfrm>
            <a:off x="5257800" y="3276600"/>
            <a:ext cx="3186147" cy="29524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p:txBody>
          <a:bodyPr>
            <a:normAutofit/>
          </a:bodyPr>
          <a:lstStyle/>
          <a:p>
            <a:r>
              <a:rPr lang="en-US" sz="2400" dirty="0" smtClean="0"/>
              <a:t>Stocks</a:t>
            </a:r>
          </a:p>
          <a:p>
            <a:r>
              <a:rPr lang="en-US" sz="2400" dirty="0" smtClean="0"/>
              <a:t>Mutual Funds</a:t>
            </a:r>
          </a:p>
          <a:p>
            <a:r>
              <a:rPr lang="en-US" sz="2400" dirty="0" smtClean="0"/>
              <a:t>ETFs</a:t>
            </a:r>
          </a:p>
          <a:p>
            <a:r>
              <a:rPr lang="en-US" sz="2400" dirty="0" smtClean="0"/>
              <a:t>Bonds</a:t>
            </a:r>
          </a:p>
          <a:p>
            <a:r>
              <a:rPr lang="en-US" sz="2400" dirty="0" smtClean="0"/>
              <a:t>Commodities</a:t>
            </a:r>
          </a:p>
          <a:p>
            <a:r>
              <a:rPr lang="en-US" sz="2400" dirty="0" smtClean="0"/>
              <a:t>Physical Assets</a:t>
            </a:r>
          </a:p>
          <a:p>
            <a:r>
              <a:rPr lang="en-US" sz="2400" dirty="0" smtClean="0"/>
              <a:t>Other</a:t>
            </a:r>
            <a:endParaRPr lang="en-US" sz="2400" dirty="0"/>
          </a:p>
        </p:txBody>
      </p:sp>
      <p:pic>
        <p:nvPicPr>
          <p:cNvPr id="6" name="Picture 5" descr="invest.JPG"/>
          <p:cNvPicPr>
            <a:picLocks noChangeAspect="1"/>
          </p:cNvPicPr>
          <p:nvPr/>
        </p:nvPicPr>
        <p:blipFill>
          <a:blip r:embed="rId3" cstate="print"/>
          <a:stretch>
            <a:fillRect/>
          </a:stretch>
        </p:blipFill>
        <p:spPr>
          <a:xfrm>
            <a:off x="4572000" y="3429000"/>
            <a:ext cx="3657600" cy="26090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p:txBody>
          <a:bodyPr/>
          <a:lstStyle/>
          <a:p>
            <a:r>
              <a:rPr lang="en-US" sz="2400" dirty="0" smtClean="0"/>
              <a:t>Stocks (Equity)</a:t>
            </a:r>
          </a:p>
          <a:p>
            <a:pPr lvl="1"/>
            <a:r>
              <a:rPr lang="en-US" sz="2000" dirty="0" smtClean="0"/>
              <a:t>Ownership of part of a company</a:t>
            </a:r>
          </a:p>
          <a:p>
            <a:pPr lvl="1"/>
            <a:r>
              <a:rPr lang="en-US" sz="2000" dirty="0" smtClean="0"/>
              <a:t>Make money through dividend payments or selling stock that has appreciated</a:t>
            </a:r>
          </a:p>
          <a:p>
            <a:pPr lvl="2"/>
            <a:r>
              <a:rPr lang="en-US" dirty="0" smtClean="0"/>
              <a:t>Dividend</a:t>
            </a:r>
          </a:p>
          <a:p>
            <a:pPr lvl="2"/>
            <a:r>
              <a:rPr lang="en-US" dirty="0" smtClean="0"/>
              <a:t>Stock Appreciation</a:t>
            </a:r>
          </a:p>
          <a:p>
            <a:pPr lvl="1"/>
            <a:r>
              <a:rPr lang="en-US" sz="2000" dirty="0" smtClean="0"/>
              <a:t>No guarantee that stockholder will make money</a:t>
            </a:r>
          </a:p>
          <a:p>
            <a:pPr lvl="1"/>
            <a:endParaRPr lang="en-US" dirty="0" smtClean="0"/>
          </a:p>
          <a:p>
            <a:pPr lvl="2"/>
            <a:endParaRPr lang="en-US" dirty="0"/>
          </a:p>
        </p:txBody>
      </p:sp>
      <p:pic>
        <p:nvPicPr>
          <p:cNvPr id="4" name="Picture 3" descr="stocks.JPG"/>
          <p:cNvPicPr>
            <a:picLocks noChangeAspect="1"/>
          </p:cNvPicPr>
          <p:nvPr/>
        </p:nvPicPr>
        <p:blipFill>
          <a:blip r:embed="rId3" cstate="print"/>
          <a:stretch>
            <a:fillRect/>
          </a:stretch>
        </p:blipFill>
        <p:spPr>
          <a:xfrm>
            <a:off x="3505200" y="4191000"/>
            <a:ext cx="1704025" cy="21305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smtClean="0"/>
              <a:t>Mutual Funds</a:t>
            </a:r>
          </a:p>
          <a:p>
            <a:pPr lvl="1"/>
            <a:r>
              <a:rPr lang="en-US" sz="2000" dirty="0" smtClean="0"/>
              <a:t>Fund is invested in many companies</a:t>
            </a:r>
          </a:p>
          <a:p>
            <a:pPr lvl="1"/>
            <a:r>
              <a:rPr lang="en-US" sz="2000" dirty="0" smtClean="0"/>
              <a:t>Spreads risk across companies</a:t>
            </a:r>
          </a:p>
          <a:p>
            <a:pPr lvl="1"/>
            <a:r>
              <a:rPr lang="en-US" sz="2000" dirty="0" smtClean="0"/>
              <a:t>When investing, consider the fund’s: </a:t>
            </a:r>
          </a:p>
          <a:p>
            <a:pPr lvl="2"/>
            <a:r>
              <a:rPr lang="en-US" dirty="0" smtClean="0"/>
              <a:t>Past performance</a:t>
            </a:r>
          </a:p>
          <a:p>
            <a:pPr lvl="2"/>
            <a:r>
              <a:rPr lang="en-US" dirty="0" smtClean="0"/>
              <a:t>The companies it invests in</a:t>
            </a:r>
          </a:p>
          <a:p>
            <a:pPr lvl="2"/>
            <a:r>
              <a:rPr lang="en-US" dirty="0" smtClean="0"/>
              <a:t>How it is managed</a:t>
            </a:r>
          </a:p>
          <a:p>
            <a:pPr lvl="2"/>
            <a:r>
              <a:rPr lang="en-US" dirty="0" smtClean="0"/>
              <a:t>Fees charged</a:t>
            </a:r>
          </a:p>
          <a:p>
            <a:pPr lvl="2"/>
            <a:endParaRPr lang="en-US" dirty="0" smtClean="0"/>
          </a:p>
          <a:p>
            <a:r>
              <a:rPr lang="en-US" sz="2400" b="1" dirty="0" smtClean="0"/>
              <a:t>Exchange-Traded Funds (ETFs)</a:t>
            </a:r>
          </a:p>
          <a:p>
            <a:pPr lvl="1"/>
            <a:r>
              <a:rPr lang="en-US" sz="2000" dirty="0" smtClean="0"/>
              <a:t>A basket of stocks, often designed to track a stock market </a:t>
            </a:r>
          </a:p>
          <a:p>
            <a:pPr lvl="1">
              <a:buNone/>
            </a:pPr>
            <a:r>
              <a:rPr lang="en-US" sz="2000" dirty="0" smtClean="0"/>
              <a:t>     index or sector index.</a:t>
            </a:r>
          </a:p>
          <a:p>
            <a:pPr lvl="2">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p:txBody>
          <a:bodyPr/>
          <a:lstStyle/>
          <a:p>
            <a:r>
              <a:rPr lang="en-US" sz="2400" dirty="0" smtClean="0"/>
              <a:t>Bonds (Fixed Income)</a:t>
            </a:r>
          </a:p>
          <a:p>
            <a:pPr lvl="1"/>
            <a:r>
              <a:rPr lang="en-US" sz="2000" dirty="0" smtClean="0"/>
              <a:t>Lending your money to agency, municipality, or other issuer</a:t>
            </a:r>
          </a:p>
          <a:p>
            <a:pPr lvl="1"/>
            <a:r>
              <a:rPr lang="en-US" sz="2000" dirty="0" smtClean="0"/>
              <a:t>Issuer pays stated interest rate during life of bond</a:t>
            </a:r>
          </a:p>
          <a:p>
            <a:pPr lvl="1"/>
            <a:r>
              <a:rPr lang="en-US" sz="2000" dirty="0" smtClean="0"/>
              <a:t>Issuer repays entire face value when bond matures</a:t>
            </a:r>
          </a:p>
          <a:p>
            <a:pPr lvl="1"/>
            <a:r>
              <a:rPr lang="en-US" sz="2000" dirty="0" smtClean="0"/>
              <a:t>Examples:</a:t>
            </a:r>
          </a:p>
          <a:p>
            <a:pPr lvl="2"/>
            <a:r>
              <a:rPr lang="en-US" dirty="0" smtClean="0"/>
              <a:t>U.S. Savings Bonds</a:t>
            </a:r>
          </a:p>
          <a:p>
            <a:pPr lvl="2"/>
            <a:r>
              <a:rPr lang="en-US" dirty="0" smtClean="0"/>
              <a:t>Treasury Bonds</a:t>
            </a:r>
          </a:p>
          <a:p>
            <a:pPr lvl="2"/>
            <a:r>
              <a:rPr lang="en-US" dirty="0" smtClean="0"/>
              <a:t>Municipal Bonds</a:t>
            </a:r>
          </a:p>
          <a:p>
            <a:pPr lvl="2"/>
            <a:r>
              <a:rPr lang="en-US" dirty="0" smtClean="0"/>
              <a:t>Corporate Bonds</a:t>
            </a:r>
          </a:p>
          <a:p>
            <a:pPr lvl="2"/>
            <a:endParaRPr lang="en-US" dirty="0" smtClean="0"/>
          </a:p>
          <a:p>
            <a:pPr lvl="2">
              <a:buNone/>
            </a:pPr>
            <a:endParaRPr lang="en-US" dirty="0" smtClean="0"/>
          </a:p>
        </p:txBody>
      </p:sp>
      <p:pic>
        <p:nvPicPr>
          <p:cNvPr id="4" name="Picture 3" descr="bond.JPG"/>
          <p:cNvPicPr>
            <a:picLocks noChangeAspect="1"/>
          </p:cNvPicPr>
          <p:nvPr/>
        </p:nvPicPr>
        <p:blipFill>
          <a:blip r:embed="rId3" cstate="print"/>
          <a:stretch>
            <a:fillRect/>
          </a:stretch>
        </p:blipFill>
        <p:spPr>
          <a:xfrm>
            <a:off x="5181600" y="3657600"/>
            <a:ext cx="2590800" cy="2590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Reasons for Saving</a:t>
            </a:r>
            <a:endParaRPr lang="en-US" dirty="0"/>
          </a:p>
        </p:txBody>
      </p:sp>
      <p:sp>
        <p:nvSpPr>
          <p:cNvPr id="3" name="Content Placeholder 2"/>
          <p:cNvSpPr>
            <a:spLocks noGrp="1"/>
          </p:cNvSpPr>
          <p:nvPr>
            <p:ph idx="1"/>
          </p:nvPr>
        </p:nvSpPr>
        <p:spPr/>
        <p:txBody>
          <a:bodyPr/>
          <a:lstStyle/>
          <a:p>
            <a:r>
              <a:rPr lang="en-US" sz="2400" dirty="0" smtClean="0"/>
              <a:t>Emergencies</a:t>
            </a:r>
          </a:p>
          <a:p>
            <a:r>
              <a:rPr lang="en-US" sz="2400" dirty="0" smtClean="0"/>
              <a:t>Future needs</a:t>
            </a:r>
          </a:p>
          <a:p>
            <a:r>
              <a:rPr lang="en-US" sz="2400" dirty="0" smtClean="0"/>
              <a:t>Achieve long-term financial goals</a:t>
            </a:r>
          </a:p>
          <a:p>
            <a:r>
              <a:rPr lang="en-US" sz="2400" dirty="0" smtClean="0"/>
              <a:t>Growth of funds</a:t>
            </a:r>
          </a:p>
          <a:p>
            <a:endParaRPr lang="en-US" dirty="0" smtClean="0"/>
          </a:p>
          <a:p>
            <a:endParaRPr lang="en-US" dirty="0" smtClean="0"/>
          </a:p>
          <a:p>
            <a:endParaRPr lang="en-US" dirty="0"/>
          </a:p>
        </p:txBody>
      </p:sp>
      <p:pic>
        <p:nvPicPr>
          <p:cNvPr id="93185" name="Picture 1"/>
          <p:cNvPicPr>
            <a:picLocks noChangeAspect="1" noChangeArrowheads="1"/>
          </p:cNvPicPr>
          <p:nvPr/>
        </p:nvPicPr>
        <p:blipFill>
          <a:blip r:embed="rId3" cstate="print"/>
          <a:srcRect/>
          <a:stretch>
            <a:fillRect/>
          </a:stretch>
        </p:blipFill>
        <p:spPr bwMode="auto">
          <a:xfrm>
            <a:off x="5257800" y="3429000"/>
            <a:ext cx="2890838"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s-ES_tradnl" dirty="0"/>
          </a:p>
        </p:txBody>
      </p:sp>
      <p:sp>
        <p:nvSpPr>
          <p:cNvPr id="3" name="Content Placeholder 2"/>
          <p:cNvSpPr>
            <a:spLocks noGrp="1"/>
          </p:cNvSpPr>
          <p:nvPr>
            <p:ph idx="1"/>
          </p:nvPr>
        </p:nvSpPr>
        <p:spPr/>
        <p:txBody>
          <a:bodyPr/>
          <a:lstStyle/>
          <a:p>
            <a:r>
              <a:rPr lang="en-US" sz="2400" dirty="0" smtClean="0"/>
              <a:t>Commodities</a:t>
            </a:r>
          </a:p>
          <a:p>
            <a:pPr lvl="1"/>
            <a:r>
              <a:rPr lang="en-US" sz="2000" dirty="0" smtClean="0"/>
              <a:t>Standardized	</a:t>
            </a:r>
          </a:p>
          <a:p>
            <a:pPr lvl="1"/>
            <a:r>
              <a:rPr lang="en-US" sz="2000" dirty="0" smtClean="0"/>
              <a:t>Usable </a:t>
            </a:r>
          </a:p>
          <a:p>
            <a:pPr lvl="1"/>
            <a:r>
              <a:rPr lang="en-US" sz="2000" dirty="0" smtClean="0"/>
              <a:t>Variable prices</a:t>
            </a:r>
          </a:p>
          <a:p>
            <a:pPr lvl="1"/>
            <a:r>
              <a:rPr lang="en-US" sz="2000" dirty="0" smtClean="0"/>
              <a:t>Examples:</a:t>
            </a:r>
          </a:p>
          <a:p>
            <a:pPr lvl="2"/>
            <a:r>
              <a:rPr lang="en-US" dirty="0" smtClean="0"/>
              <a:t>Precious Metals</a:t>
            </a:r>
          </a:p>
          <a:p>
            <a:pPr lvl="2"/>
            <a:r>
              <a:rPr lang="en-US" dirty="0" smtClean="0"/>
              <a:t>Oil</a:t>
            </a:r>
          </a:p>
          <a:p>
            <a:pPr lvl="2"/>
            <a:r>
              <a:rPr lang="en-US" dirty="0" smtClean="0"/>
              <a:t>Grains</a:t>
            </a:r>
          </a:p>
          <a:p>
            <a:pPr lvl="1">
              <a:buNone/>
            </a:pPr>
            <a:endParaRPr lang="es-ES_tradnl" dirty="0"/>
          </a:p>
        </p:txBody>
      </p:sp>
      <p:pic>
        <p:nvPicPr>
          <p:cNvPr id="5" name="Picture 4" descr="gold bars2.JPG"/>
          <p:cNvPicPr>
            <a:picLocks noChangeAspect="1"/>
          </p:cNvPicPr>
          <p:nvPr/>
        </p:nvPicPr>
        <p:blipFill>
          <a:blip r:embed="rId3" cstate="print"/>
          <a:stretch>
            <a:fillRect/>
          </a:stretch>
        </p:blipFill>
        <p:spPr>
          <a:xfrm>
            <a:off x="3384176" y="4591331"/>
            <a:ext cx="2864224" cy="1947672"/>
          </a:xfrm>
          <a:prstGeom prst="rect">
            <a:avLst/>
          </a:prstGeom>
        </p:spPr>
      </p:pic>
      <p:pic>
        <p:nvPicPr>
          <p:cNvPr id="6" name="Picture 5" descr="well.JPG"/>
          <p:cNvPicPr>
            <a:picLocks noChangeAspect="1"/>
          </p:cNvPicPr>
          <p:nvPr/>
        </p:nvPicPr>
        <p:blipFill>
          <a:blip r:embed="rId4" cstate="print"/>
          <a:stretch>
            <a:fillRect/>
          </a:stretch>
        </p:blipFill>
        <p:spPr>
          <a:xfrm>
            <a:off x="6248400" y="2514600"/>
            <a:ext cx="2005965" cy="2971800"/>
          </a:xfrm>
          <a:prstGeom prst="rect">
            <a:avLst/>
          </a:prstGeom>
        </p:spPr>
      </p:pic>
      <p:pic>
        <p:nvPicPr>
          <p:cNvPr id="4" name="Picture 3" descr="Wheat Field.JPG"/>
          <p:cNvPicPr>
            <a:picLocks noChangeAspect="1"/>
          </p:cNvPicPr>
          <p:nvPr/>
        </p:nvPicPr>
        <p:blipFill>
          <a:blip r:embed="rId5" cstate="print"/>
          <a:stretch>
            <a:fillRect/>
          </a:stretch>
        </p:blipFill>
        <p:spPr>
          <a:xfrm>
            <a:off x="4041116" y="1371600"/>
            <a:ext cx="2007543" cy="300984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p:txBody>
          <a:bodyPr/>
          <a:lstStyle/>
          <a:p>
            <a:r>
              <a:rPr lang="en-US" sz="2400" dirty="0" smtClean="0"/>
              <a:t>Physical Assets</a:t>
            </a:r>
          </a:p>
          <a:p>
            <a:pPr lvl="1"/>
            <a:r>
              <a:rPr lang="en-US" sz="2000" dirty="0" smtClean="0"/>
              <a:t>Real Estate/Land</a:t>
            </a:r>
          </a:p>
          <a:p>
            <a:pPr lvl="1"/>
            <a:r>
              <a:rPr lang="en-US" sz="2000" dirty="0" smtClean="0"/>
              <a:t>Rare Coins</a:t>
            </a:r>
          </a:p>
          <a:p>
            <a:pPr lvl="1"/>
            <a:r>
              <a:rPr lang="en-US" sz="2000" dirty="0" smtClean="0"/>
              <a:t>Antiques</a:t>
            </a:r>
          </a:p>
          <a:p>
            <a:pPr lvl="1"/>
            <a:r>
              <a:rPr lang="en-US" sz="2000" dirty="0" smtClean="0"/>
              <a:t>Art</a:t>
            </a:r>
            <a:endParaRPr lang="en-US" sz="2000" dirty="0"/>
          </a:p>
        </p:txBody>
      </p:sp>
      <p:pic>
        <p:nvPicPr>
          <p:cNvPr id="6" name="Picture 5" descr="gold coin.JPG"/>
          <p:cNvPicPr>
            <a:picLocks noChangeAspect="1"/>
          </p:cNvPicPr>
          <p:nvPr/>
        </p:nvPicPr>
        <p:blipFill>
          <a:blip r:embed="rId3" cstate="print"/>
          <a:stretch>
            <a:fillRect/>
          </a:stretch>
        </p:blipFill>
        <p:spPr>
          <a:xfrm>
            <a:off x="4724400" y="4252765"/>
            <a:ext cx="2294828" cy="1876131"/>
          </a:xfrm>
          <a:prstGeom prst="rect">
            <a:avLst/>
          </a:prstGeom>
        </p:spPr>
      </p:pic>
      <p:pic>
        <p:nvPicPr>
          <p:cNvPr id="11" name="Picture 10" descr="hosue.JPG"/>
          <p:cNvPicPr>
            <a:picLocks noChangeAspect="1"/>
          </p:cNvPicPr>
          <p:nvPr/>
        </p:nvPicPr>
        <p:blipFill>
          <a:blip r:embed="rId4" cstate="print"/>
          <a:stretch>
            <a:fillRect/>
          </a:stretch>
        </p:blipFill>
        <p:spPr>
          <a:xfrm>
            <a:off x="4160520" y="1143000"/>
            <a:ext cx="3870960" cy="2592161"/>
          </a:xfrm>
          <a:prstGeom prst="rect">
            <a:avLst/>
          </a:prstGeom>
        </p:spPr>
      </p:pic>
      <p:pic>
        <p:nvPicPr>
          <p:cNvPr id="10" name="Picture 9" descr="antique.JPG"/>
          <p:cNvPicPr>
            <a:picLocks noChangeAspect="1"/>
          </p:cNvPicPr>
          <p:nvPr/>
        </p:nvPicPr>
        <p:blipFill>
          <a:blip r:embed="rId5" cstate="print"/>
          <a:stretch>
            <a:fillRect/>
          </a:stretch>
        </p:blipFill>
        <p:spPr>
          <a:xfrm>
            <a:off x="1295400" y="3933531"/>
            <a:ext cx="2514600" cy="2514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Tools</a:t>
            </a:r>
            <a:endParaRPr lang="en-US" dirty="0"/>
          </a:p>
        </p:txBody>
      </p:sp>
      <p:sp>
        <p:nvSpPr>
          <p:cNvPr id="3" name="Content Placeholder 2"/>
          <p:cNvSpPr>
            <a:spLocks noGrp="1"/>
          </p:cNvSpPr>
          <p:nvPr>
            <p:ph idx="1"/>
          </p:nvPr>
        </p:nvSpPr>
        <p:spPr/>
        <p:txBody>
          <a:bodyPr/>
          <a:lstStyle/>
          <a:p>
            <a:r>
              <a:rPr lang="en-US" sz="2400" dirty="0" smtClean="0"/>
              <a:t>Other</a:t>
            </a:r>
          </a:p>
          <a:p>
            <a:pPr lvl="1"/>
            <a:r>
              <a:rPr lang="en-US" sz="2000" dirty="0" smtClean="0"/>
              <a:t>529 Education Plans</a:t>
            </a:r>
          </a:p>
          <a:p>
            <a:pPr lvl="1"/>
            <a:r>
              <a:rPr lang="en-US" sz="2000" dirty="0" smtClean="0"/>
              <a:t>401 (k)</a:t>
            </a:r>
          </a:p>
          <a:p>
            <a:pPr lvl="1"/>
            <a:r>
              <a:rPr lang="en-US" sz="2000" dirty="0" smtClean="0"/>
              <a:t>403 (b)</a:t>
            </a:r>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525963"/>
          </a:xfrm>
        </p:spPr>
        <p:txBody>
          <a:bodyPr/>
          <a:lstStyle/>
          <a:p>
            <a:r>
              <a:rPr lang="en-US" sz="2800" b="1" dirty="0" smtClean="0"/>
              <a:t>529</a:t>
            </a:r>
          </a:p>
          <a:p>
            <a:pPr lvl="1"/>
            <a:r>
              <a:rPr lang="en-US" sz="2400" dirty="0" smtClean="0"/>
              <a:t>State-promoted (vary by state)</a:t>
            </a:r>
          </a:p>
          <a:p>
            <a:pPr lvl="1"/>
            <a:r>
              <a:rPr lang="en-US" sz="2400" dirty="0" smtClean="0"/>
              <a:t>Helps families set aside money for children’s education</a:t>
            </a:r>
          </a:p>
          <a:p>
            <a:pPr lvl="1"/>
            <a:r>
              <a:rPr lang="en-US" sz="2400" dirty="0" smtClean="0"/>
              <a:t>Do not pay federal taxes on income earned from plan</a:t>
            </a:r>
          </a:p>
        </p:txBody>
      </p:sp>
      <p:sp>
        <p:nvSpPr>
          <p:cNvPr id="4" name="Title 1"/>
          <p:cNvSpPr txBox="1">
            <a:spLocks/>
          </p:cNvSpPr>
          <p:nvPr/>
        </p:nvSpPr>
        <p:spPr>
          <a:xfrm>
            <a:off x="152400" y="228600"/>
            <a:ext cx="8778240" cy="6126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rebuchet MS" pitchFamily="34" charset="0"/>
                <a:ea typeface="+mj-ea"/>
                <a:cs typeface="+mj-cs"/>
              </a:rPr>
              <a:t>529 Education Plan</a:t>
            </a:r>
            <a:endParaRPr kumimoji="0" lang="en-US" sz="3200" b="0" i="0" u="none" strike="noStrike" kern="1200" cap="none" spc="0" normalizeH="0" baseline="0" noProof="0" dirty="0">
              <a:ln>
                <a:noFill/>
              </a:ln>
              <a:solidFill>
                <a:srgbClr val="002060"/>
              </a:solidFill>
              <a:effectLst/>
              <a:uLnTx/>
              <a:uFillTx/>
              <a:latin typeface="Trebuchet MS" pitchFamily="34" charset="0"/>
              <a:ea typeface="+mj-ea"/>
              <a:cs typeface="+mj-cs"/>
            </a:endParaRPr>
          </a:p>
        </p:txBody>
      </p:sp>
      <p:pic>
        <p:nvPicPr>
          <p:cNvPr id="58370" name="Picture 2"/>
          <p:cNvPicPr>
            <a:picLocks noChangeAspect="1" noChangeArrowheads="1"/>
          </p:cNvPicPr>
          <p:nvPr/>
        </p:nvPicPr>
        <p:blipFill>
          <a:blip r:embed="rId3" cstate="print"/>
          <a:srcRect/>
          <a:stretch>
            <a:fillRect/>
          </a:stretch>
        </p:blipFill>
        <p:spPr bwMode="auto">
          <a:xfrm>
            <a:off x="3048000" y="3733800"/>
            <a:ext cx="3176588" cy="2381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6858000" cy="4525963"/>
          </a:xfrm>
        </p:spPr>
        <p:txBody>
          <a:bodyPr/>
          <a:lstStyle/>
          <a:p>
            <a:r>
              <a:rPr lang="en-US" sz="2400" b="1" dirty="0" smtClean="0"/>
              <a:t>401(k)</a:t>
            </a:r>
          </a:p>
          <a:p>
            <a:pPr lvl="1"/>
            <a:r>
              <a:rPr lang="en-US" sz="2400" dirty="0" smtClean="0"/>
              <a:t>The best-known type of employer sponsored savings plan</a:t>
            </a:r>
          </a:p>
          <a:p>
            <a:pPr lvl="1"/>
            <a:r>
              <a:rPr lang="en-US" sz="2400" dirty="0" smtClean="0"/>
              <a:t>Set aside a portion of income on a pre-tax basis; invest that money for retirement </a:t>
            </a:r>
          </a:p>
          <a:p>
            <a:pPr lvl="1"/>
            <a:r>
              <a:rPr lang="en-US" sz="2400" dirty="0" smtClean="0"/>
              <a:t>Many employers match a portion of the amount the employee puts into the plan</a:t>
            </a:r>
          </a:p>
          <a:p>
            <a:pPr lvl="1"/>
            <a:r>
              <a:rPr lang="en-US" sz="2400" dirty="0" smtClean="0"/>
              <a:t>Any size employer can have a 401(k) – including governmental and tax-exempt employers</a:t>
            </a:r>
            <a:endParaRPr lang="en-US" sz="2400" dirty="0"/>
          </a:p>
        </p:txBody>
      </p:sp>
      <p:sp>
        <p:nvSpPr>
          <p:cNvPr id="4" name="Title 1"/>
          <p:cNvSpPr txBox="1">
            <a:spLocks/>
          </p:cNvSpPr>
          <p:nvPr/>
        </p:nvSpPr>
        <p:spPr>
          <a:xfrm>
            <a:off x="152400" y="228600"/>
            <a:ext cx="8778240" cy="6126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rebuchet MS" pitchFamily="34" charset="0"/>
                <a:ea typeface="+mj-ea"/>
                <a:cs typeface="+mj-cs"/>
              </a:rPr>
              <a:t>401(k)</a:t>
            </a:r>
            <a:endParaRPr kumimoji="0" lang="en-US" sz="3200" b="0" i="0" u="none" strike="noStrike" kern="1200" cap="none" spc="0" normalizeH="0" baseline="0" noProof="0" dirty="0">
              <a:ln>
                <a:noFill/>
              </a:ln>
              <a:solidFill>
                <a:srgbClr val="002060"/>
              </a:solidFill>
              <a:effectLst/>
              <a:uLnTx/>
              <a:uFillTx/>
              <a:latin typeface="Trebuchet MS"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457200"/>
            <a:ext cx="8778240" cy="612648"/>
          </a:xfrm>
        </p:spPr>
        <p:txBody>
          <a:bodyPr>
            <a:normAutofit fontScale="90000"/>
          </a:bodyPr>
          <a:lstStyle/>
          <a:p>
            <a:r>
              <a:rPr lang="en-US" sz="3600" dirty="0" smtClean="0"/>
              <a:t>403(b) </a:t>
            </a:r>
            <a:r>
              <a:rPr lang="en-US" b="1" dirty="0" smtClean="0"/>
              <a:t/>
            </a:r>
            <a:br>
              <a:rPr lang="en-US" b="1" dirty="0" smtClean="0"/>
            </a:br>
            <a:endParaRPr lang="en-US" dirty="0"/>
          </a:p>
        </p:txBody>
      </p:sp>
      <p:sp>
        <p:nvSpPr>
          <p:cNvPr id="3" name="Content Placeholder 2"/>
          <p:cNvSpPr>
            <a:spLocks noGrp="1"/>
          </p:cNvSpPr>
          <p:nvPr>
            <p:ph idx="1"/>
          </p:nvPr>
        </p:nvSpPr>
        <p:spPr>
          <a:xfrm>
            <a:off x="228600" y="1600200"/>
            <a:ext cx="8458200" cy="4525963"/>
          </a:xfrm>
        </p:spPr>
        <p:txBody>
          <a:bodyPr/>
          <a:lstStyle/>
          <a:p>
            <a:r>
              <a:rPr lang="en-US" sz="2400" b="1" dirty="0" smtClean="0"/>
              <a:t>403(b)</a:t>
            </a:r>
          </a:p>
          <a:p>
            <a:pPr lvl="1"/>
            <a:r>
              <a:rPr lang="en-US" sz="2400" dirty="0" smtClean="0"/>
              <a:t>Similar to the 401(k), employees contribute part of their salary on a pre-tax basis to the plan and the employer may match part, all, or none of that amount</a:t>
            </a:r>
          </a:p>
          <a:p>
            <a:pPr lvl="1"/>
            <a:r>
              <a:rPr lang="en-US" sz="2400" dirty="0" smtClean="0"/>
              <a:t>403(b) tax deferred annuities are not available to all types of employers</a:t>
            </a:r>
          </a:p>
          <a:p>
            <a:pPr lvl="2"/>
            <a:r>
              <a:rPr lang="en-US" sz="2000" dirty="0" smtClean="0">
                <a:latin typeface="Trebuchet MS" pitchFamily="34" charset="0"/>
              </a:rPr>
              <a:t>Only tax-exempt 501(c)(3) employers</a:t>
            </a:r>
          </a:p>
          <a:p>
            <a:pPr lvl="3"/>
            <a:r>
              <a:rPr lang="en-US" sz="1800" b="1" dirty="0" smtClean="0"/>
              <a:t>Examples: </a:t>
            </a:r>
            <a:r>
              <a:rPr lang="en-US" sz="1800" dirty="0" smtClean="0"/>
              <a:t>educational organizations, churches, tax-exempt hospitals, schools, or charities are eligible</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Risk-Return Relationship</a:t>
            </a:r>
            <a:endParaRPr lang="en-US" dirty="0"/>
          </a:p>
        </p:txBody>
      </p:sp>
      <p:sp>
        <p:nvSpPr>
          <p:cNvPr id="3" name="Content Placeholder 2"/>
          <p:cNvSpPr>
            <a:spLocks noGrp="1"/>
          </p:cNvSpPr>
          <p:nvPr>
            <p:ph idx="1"/>
          </p:nvPr>
        </p:nvSpPr>
        <p:spPr>
          <a:xfrm>
            <a:off x="457200" y="1600200"/>
            <a:ext cx="6172200" cy="4525963"/>
          </a:xfrm>
        </p:spPr>
        <p:txBody>
          <a:bodyPr/>
          <a:lstStyle/>
          <a:p>
            <a:r>
              <a:rPr lang="en-US" sz="2400" dirty="0" smtClean="0"/>
              <a:t>Opportunity Cost</a:t>
            </a:r>
          </a:p>
          <a:p>
            <a:endParaRPr lang="en-US" sz="2400" dirty="0" smtClean="0"/>
          </a:p>
          <a:p>
            <a:r>
              <a:rPr lang="en-US" sz="2400" dirty="0" smtClean="0"/>
              <a:t>Considerations for Determining </a:t>
            </a:r>
            <a:r>
              <a:rPr lang="en-US" sz="2400" smtClean="0"/>
              <a:t>Amount of </a:t>
            </a:r>
            <a:r>
              <a:rPr lang="en-US" sz="2400" dirty="0" smtClean="0"/>
              <a:t>Investment Risk:</a:t>
            </a:r>
          </a:p>
          <a:p>
            <a:pPr lvl="1"/>
            <a:r>
              <a:rPr lang="en-US" sz="2000" dirty="0" smtClean="0"/>
              <a:t>Financial goals</a:t>
            </a:r>
          </a:p>
          <a:p>
            <a:pPr lvl="1"/>
            <a:r>
              <a:rPr lang="en-US" sz="2000" dirty="0" smtClean="0"/>
              <a:t>Time horizon</a:t>
            </a:r>
          </a:p>
          <a:p>
            <a:pPr lvl="1"/>
            <a:r>
              <a:rPr lang="en-US" sz="2000" dirty="0" smtClean="0"/>
              <a:t>Financial risk tolerance</a:t>
            </a:r>
          </a:p>
          <a:p>
            <a:pPr lvl="1"/>
            <a:r>
              <a:rPr lang="en-US" sz="2000" dirty="0" smtClean="0"/>
              <a:t>Inflation risk</a:t>
            </a:r>
            <a:endParaRPr lang="en-US" sz="2000" dirty="0"/>
          </a:p>
        </p:txBody>
      </p:sp>
      <p:pic>
        <p:nvPicPr>
          <p:cNvPr id="4" name="Picture 3" descr="risk.JPG"/>
          <p:cNvPicPr>
            <a:picLocks noChangeAspect="1"/>
          </p:cNvPicPr>
          <p:nvPr/>
        </p:nvPicPr>
        <p:blipFill>
          <a:blip r:embed="rId3" cstate="print"/>
          <a:stretch>
            <a:fillRect/>
          </a:stretch>
        </p:blipFill>
        <p:spPr>
          <a:xfrm>
            <a:off x="5562600" y="3581400"/>
            <a:ext cx="2503424" cy="2438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Risk-Return Relationship</a:t>
            </a:r>
            <a:endParaRPr lang="en-US" dirty="0"/>
          </a:p>
        </p:txBody>
      </p:sp>
      <p:sp>
        <p:nvSpPr>
          <p:cNvPr id="3" name="Content Placeholder 2"/>
          <p:cNvSpPr>
            <a:spLocks noGrp="1"/>
          </p:cNvSpPr>
          <p:nvPr>
            <p:ph idx="1"/>
          </p:nvPr>
        </p:nvSpPr>
        <p:spPr>
          <a:xfrm>
            <a:off x="457200" y="1798637"/>
            <a:ext cx="8229600" cy="4525963"/>
          </a:xfrm>
        </p:spPr>
        <p:txBody>
          <a:bodyPr/>
          <a:lstStyle/>
          <a:p>
            <a:r>
              <a:rPr lang="en-US" sz="2400" dirty="0" smtClean="0"/>
              <a:t>Additional Investment Considerations:</a:t>
            </a:r>
          </a:p>
          <a:p>
            <a:pPr lvl="1"/>
            <a:r>
              <a:rPr lang="en-US" sz="2200" dirty="0" smtClean="0"/>
              <a:t>Rate of Return </a:t>
            </a:r>
          </a:p>
          <a:p>
            <a:pPr lvl="1"/>
            <a:r>
              <a:rPr lang="en-US" sz="2200" dirty="0" smtClean="0"/>
              <a:t>Liquidity </a:t>
            </a:r>
          </a:p>
          <a:p>
            <a:pPr lvl="1"/>
            <a:r>
              <a:rPr lang="en-US" sz="2200" dirty="0" smtClean="0"/>
              <a:t>Real rate of return </a:t>
            </a:r>
          </a:p>
          <a:p>
            <a:pPr lvl="1"/>
            <a:r>
              <a:rPr lang="en-US" sz="2200" dirty="0" smtClean="0"/>
              <a:t>Market uncertainty</a:t>
            </a:r>
          </a:p>
          <a:p>
            <a:endParaRPr lang="en-US" dirty="0"/>
          </a:p>
        </p:txBody>
      </p:sp>
      <p:pic>
        <p:nvPicPr>
          <p:cNvPr id="4" name="Picture 3" descr="risk.JPG"/>
          <p:cNvPicPr>
            <a:picLocks noChangeAspect="1"/>
          </p:cNvPicPr>
          <p:nvPr/>
        </p:nvPicPr>
        <p:blipFill>
          <a:blip r:embed="rId3" cstate="print"/>
          <a:stretch>
            <a:fillRect/>
          </a:stretch>
        </p:blipFill>
        <p:spPr>
          <a:xfrm>
            <a:off x="5562600" y="3581400"/>
            <a:ext cx="2503424" cy="2438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Higher Returns Mean Higher Risks</a:t>
            </a:r>
            <a:endParaRPr lang="en-US" b="1" dirty="0"/>
          </a:p>
        </p:txBody>
      </p:sp>
      <p:pic>
        <p:nvPicPr>
          <p:cNvPr id="5" name="Content Placeholder 4" descr="concepts1_riskreturn.gif"/>
          <p:cNvPicPr>
            <a:picLocks noGrp="1" noChangeAspect="1"/>
          </p:cNvPicPr>
          <p:nvPr>
            <p:ph idx="1"/>
          </p:nvPr>
        </p:nvPicPr>
        <p:blipFill>
          <a:blip r:embed="rId3" cstate="print"/>
          <a:stretch>
            <a:fillRect/>
          </a:stretch>
        </p:blipFill>
        <p:spPr>
          <a:xfrm>
            <a:off x="1066799" y="1676400"/>
            <a:ext cx="6858001" cy="4648200"/>
          </a:xfr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Risk Return Relationship: Asset Pyramid</a:t>
            </a:r>
            <a:endParaRPr lang="en-US" b="1" dirty="0"/>
          </a:p>
        </p:txBody>
      </p:sp>
      <p:pic>
        <p:nvPicPr>
          <p:cNvPr id="4" name="Content Placeholder 3" descr="investment_pyramid.gif"/>
          <p:cNvPicPr>
            <a:picLocks noGrp="1" noChangeAspect="1"/>
          </p:cNvPicPr>
          <p:nvPr>
            <p:ph idx="1"/>
          </p:nvPr>
        </p:nvPicPr>
        <p:blipFill>
          <a:blip r:embed="rId3" cstate="print"/>
          <a:stretch>
            <a:fillRect/>
          </a:stretch>
        </p:blipFill>
        <p:spPr>
          <a:xfrm>
            <a:off x="0" y="1371600"/>
            <a:ext cx="5943600" cy="4572000"/>
          </a:xfrm>
        </p:spPr>
      </p:pic>
      <p:sp>
        <p:nvSpPr>
          <p:cNvPr id="5" name="TextBox 4"/>
          <p:cNvSpPr txBox="1"/>
          <p:nvPr/>
        </p:nvSpPr>
        <p:spPr>
          <a:xfrm>
            <a:off x="6477000" y="6096000"/>
            <a:ext cx="2351926" cy="369332"/>
          </a:xfrm>
          <a:prstGeom prst="rect">
            <a:avLst/>
          </a:prstGeom>
          <a:noFill/>
        </p:spPr>
        <p:txBody>
          <a:bodyPr wrap="none" rtlCol="0">
            <a:spAutoFit/>
          </a:bodyPr>
          <a:lstStyle/>
          <a:p>
            <a:r>
              <a:rPr lang="en-US" dirty="0" smtClean="0"/>
              <a:t>Source: </a:t>
            </a:r>
            <a:r>
              <a:rPr lang="en-US" dirty="0" err="1" smtClean="0"/>
              <a:t>Investopedia</a:t>
            </a:r>
            <a:endParaRPr lang="en-US" dirty="0"/>
          </a:p>
        </p:txBody>
      </p:sp>
      <p:sp>
        <p:nvSpPr>
          <p:cNvPr id="7" name="Content Placeholder 2"/>
          <p:cNvSpPr txBox="1">
            <a:spLocks/>
          </p:cNvSpPr>
          <p:nvPr/>
        </p:nvSpPr>
        <p:spPr>
          <a:xfrm>
            <a:off x="5672470" y="2971800"/>
            <a:ext cx="43434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2060"/>
              </a:buClr>
              <a:buSzTx/>
              <a:tabLst/>
              <a:defRPr/>
            </a:pPr>
            <a:r>
              <a:rPr kumimoji="0" lang="en-US" sz="2000" b="0" i="0" u="none" strike="noStrike" kern="1200" cap="none" spc="0" normalizeH="0" baseline="0" noProof="0" dirty="0" smtClean="0">
                <a:ln>
                  <a:noFill/>
                </a:ln>
                <a:solidFill>
                  <a:schemeClr val="tx1"/>
                </a:solidFill>
                <a:effectLst/>
                <a:uLnTx/>
                <a:uFillTx/>
                <a:latin typeface="Trebuchet MS" pitchFamily="34" charset="0"/>
                <a:ea typeface="+mn-ea"/>
                <a:cs typeface="+mn-cs"/>
              </a:rPr>
              <a:t>Build from the Bottom</a:t>
            </a:r>
            <a:r>
              <a:rPr kumimoji="0" lang="en-US" sz="2000" b="0" i="0" u="none" strike="noStrike" kern="1200" cap="none" spc="0" normalizeH="0" noProof="0" dirty="0" smtClean="0">
                <a:ln>
                  <a:noFill/>
                </a:ln>
                <a:solidFill>
                  <a:schemeClr val="tx1"/>
                </a:solidFill>
                <a:effectLst/>
                <a:uLnTx/>
                <a:uFillTx/>
                <a:latin typeface="Trebuchet MS" pitchFamily="34" charset="0"/>
                <a:ea typeface="+mn-ea"/>
                <a:cs typeface="+mn-cs"/>
              </a:rPr>
              <a:t> Up</a:t>
            </a:r>
            <a:endParaRPr kumimoji="0" lang="en-US" sz="2000" b="0" i="0" u="none" strike="noStrike" kern="1200" cap="none" spc="0" normalizeH="0" baseline="0" noProof="0" dirty="0" smtClean="0">
              <a:ln>
                <a:noFill/>
              </a:ln>
              <a:solidFill>
                <a:schemeClr val="tx1"/>
              </a:solidFill>
              <a:effectLst/>
              <a:uLnTx/>
              <a:uFillTx/>
              <a:latin typeface="Trebuchet MS"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Trebuchet MS" pitchFamily="34"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Components</a:t>
            </a:r>
            <a:endParaRPr lang="en-US" dirty="0"/>
          </a:p>
        </p:txBody>
      </p:sp>
      <p:sp>
        <p:nvSpPr>
          <p:cNvPr id="3" name="Content Placeholder 2"/>
          <p:cNvSpPr>
            <a:spLocks noGrp="1"/>
          </p:cNvSpPr>
          <p:nvPr>
            <p:ph idx="1"/>
          </p:nvPr>
        </p:nvSpPr>
        <p:spPr/>
        <p:txBody>
          <a:bodyPr>
            <a:normAutofit/>
          </a:bodyPr>
          <a:lstStyle/>
          <a:p>
            <a:r>
              <a:rPr lang="en-US" sz="2400" dirty="0" smtClean="0"/>
              <a:t>Testing your knowledge</a:t>
            </a:r>
            <a:endParaRPr lang="en-US" sz="2400" dirty="0"/>
          </a:p>
        </p:txBody>
      </p:sp>
      <p:pic>
        <p:nvPicPr>
          <p:cNvPr id="5" name="Picture 4" descr="Picture 2.png"/>
          <p:cNvPicPr>
            <a:picLocks noChangeAspect="1"/>
          </p:cNvPicPr>
          <p:nvPr/>
        </p:nvPicPr>
        <p:blipFill>
          <a:blip r:embed="rId3" cstate="print"/>
          <a:stretch>
            <a:fillRect/>
          </a:stretch>
        </p:blipFill>
        <p:spPr>
          <a:xfrm>
            <a:off x="3505200" y="2728912"/>
            <a:ext cx="2667000" cy="283368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92608"/>
            <a:ext cx="9144000" cy="612648"/>
          </a:xfrm>
        </p:spPr>
        <p:txBody>
          <a:bodyPr>
            <a:noAutofit/>
          </a:bodyPr>
          <a:lstStyle/>
          <a:p>
            <a:r>
              <a:rPr lang="en-US" dirty="0" smtClean="0"/>
              <a:t>Diversify: Don’t Put All Your Eggs in One Basket!</a:t>
            </a:r>
          </a:p>
        </p:txBody>
      </p:sp>
      <p:pic>
        <p:nvPicPr>
          <p:cNvPr id="26627" name="Content Placeholder 4" descr="dec07p77diversify.jpg"/>
          <p:cNvPicPr>
            <a:picLocks noGrp="1" noChangeAspect="1"/>
          </p:cNvPicPr>
          <p:nvPr>
            <p:ph idx="1"/>
          </p:nvPr>
        </p:nvPicPr>
        <p:blipFill>
          <a:blip r:embed="rId3" cstate="print"/>
          <a:srcRect/>
          <a:stretch>
            <a:fillRect/>
          </a:stretch>
        </p:blipFill>
        <p:spPr>
          <a:xfrm>
            <a:off x="152400" y="1600200"/>
            <a:ext cx="7162800" cy="4679950"/>
          </a:xfr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p:txBody>
          <a:bodyPr/>
          <a:lstStyle/>
          <a:p>
            <a:r>
              <a:rPr lang="en-US" smtClean="0"/>
              <a:t>Two Ways to Diversify in Stocks </a:t>
            </a:r>
          </a:p>
        </p:txBody>
      </p:sp>
      <p:sp>
        <p:nvSpPr>
          <p:cNvPr id="25603" name="Content Placeholder 8"/>
          <p:cNvSpPr>
            <a:spLocks noGrp="1"/>
          </p:cNvSpPr>
          <p:nvPr>
            <p:ph idx="1"/>
          </p:nvPr>
        </p:nvSpPr>
        <p:spPr>
          <a:xfrm>
            <a:off x="457200" y="1600200"/>
            <a:ext cx="8229600" cy="5121275"/>
          </a:xfrm>
        </p:spPr>
        <p:txBody>
          <a:bodyPr/>
          <a:lstStyle/>
          <a:p>
            <a:r>
              <a:rPr lang="en-US" sz="2400" u="sng" dirty="0" smtClean="0"/>
              <a:t>Mutual funds</a:t>
            </a:r>
            <a:r>
              <a:rPr lang="en-US" sz="2400" dirty="0" smtClean="0"/>
              <a:t>: A portfolio of stocks (some include bonds)</a:t>
            </a:r>
          </a:p>
          <a:p>
            <a:pPr>
              <a:buNone/>
            </a:pPr>
            <a:r>
              <a:rPr lang="en-US" sz="2400" dirty="0" smtClean="0"/>
              <a:t>     run by a manager who tries to beat the market</a:t>
            </a:r>
          </a:p>
          <a:p>
            <a:pPr>
              <a:buNone/>
            </a:pPr>
            <a:r>
              <a:rPr lang="en-US" sz="2400" dirty="0" smtClean="0"/>
              <a:t>     (fee is about 1.0-1.5%). You typically get the end of</a:t>
            </a:r>
          </a:p>
          <a:p>
            <a:pPr>
              <a:buNone/>
            </a:pPr>
            <a:r>
              <a:rPr lang="en-US" sz="2400" dirty="0" smtClean="0"/>
              <a:t>      day price. </a:t>
            </a:r>
          </a:p>
          <a:p>
            <a:pPr>
              <a:buNone/>
            </a:pPr>
            <a:endParaRPr lang="en-US" dirty="0" smtClean="0"/>
          </a:p>
          <a:p>
            <a:r>
              <a:rPr lang="en-US" sz="2400" u="sng" dirty="0" smtClean="0"/>
              <a:t>Exchange Traded Funds (ETFs</a:t>
            </a:r>
            <a:r>
              <a:rPr lang="en-US" sz="2400" dirty="0" smtClean="0"/>
              <a:t>): A basket of stocks that</a:t>
            </a:r>
          </a:p>
          <a:p>
            <a:pPr>
              <a:buNone/>
            </a:pPr>
            <a:r>
              <a:rPr lang="en-US" sz="2400" dirty="0" smtClean="0"/>
              <a:t>     replicates a market index (S&amp;P 500, S&amp;P 400 Midcap </a:t>
            </a:r>
          </a:p>
          <a:p>
            <a:pPr>
              <a:buNone/>
            </a:pPr>
            <a:r>
              <a:rPr lang="en-US" sz="2400" dirty="0" smtClean="0"/>
              <a:t>     index, Russell 2000 Small cap index, etc.):  Fees </a:t>
            </a:r>
          </a:p>
          <a:p>
            <a:pPr>
              <a:buNone/>
            </a:pPr>
            <a:r>
              <a:rPr lang="en-US" sz="2400" dirty="0" smtClean="0"/>
              <a:t>     typically are 0.25%-0.50%. You can buy or sell during </a:t>
            </a:r>
          </a:p>
          <a:p>
            <a:pPr>
              <a:buNone/>
            </a:pPr>
            <a:r>
              <a:rPr lang="en-US" sz="2400" dirty="0" smtClean="0"/>
              <a:t>     the trading day.</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Investments</a:t>
            </a:r>
            <a:endParaRPr lang="en-US" dirty="0"/>
          </a:p>
        </p:txBody>
      </p:sp>
      <p:sp>
        <p:nvSpPr>
          <p:cNvPr id="3" name="Content Placeholder 2"/>
          <p:cNvSpPr>
            <a:spLocks noGrp="1"/>
          </p:cNvSpPr>
          <p:nvPr>
            <p:ph idx="1"/>
          </p:nvPr>
        </p:nvSpPr>
        <p:spPr/>
        <p:txBody>
          <a:bodyPr>
            <a:normAutofit/>
          </a:bodyPr>
          <a:lstStyle/>
          <a:p>
            <a:r>
              <a:rPr lang="en-US" sz="2800" dirty="0" smtClean="0"/>
              <a:t>Investing in your  home increases it’s value </a:t>
            </a:r>
            <a:r>
              <a:rPr lang="en-US" sz="2800" smtClean="0"/>
              <a:t>and equity</a:t>
            </a:r>
          </a:p>
          <a:p>
            <a:pPr marL="114300" indent="0">
              <a:buNone/>
            </a:pPr>
            <a:endParaRPr lang="en-US" sz="2800" dirty="0" smtClean="0"/>
          </a:p>
          <a:p>
            <a:r>
              <a:rPr lang="en-US" sz="2800" dirty="0" smtClean="0"/>
              <a:t>Start your own business</a:t>
            </a:r>
            <a:endParaRPr lang="en-US" sz="2800" dirty="0"/>
          </a:p>
        </p:txBody>
      </p:sp>
    </p:spTree>
    <p:extLst>
      <p:ext uri="{BB962C8B-B14F-4D97-AF65-F5344CB8AC3E}">
        <p14:creationId xmlns:p14="http://schemas.microsoft.com/office/powerpoint/2010/main" val="652467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dirty="0" smtClean="0"/>
              <a:t>Students Should Know…</a:t>
            </a:r>
          </a:p>
        </p:txBody>
      </p:sp>
      <p:sp>
        <p:nvSpPr>
          <p:cNvPr id="3" name="Content Placeholder 2"/>
          <p:cNvSpPr>
            <a:spLocks noGrp="1"/>
          </p:cNvSpPr>
          <p:nvPr>
            <p:ph idx="1"/>
          </p:nvPr>
        </p:nvSpPr>
        <p:spPr>
          <a:xfrm>
            <a:off x="457200" y="1447800"/>
            <a:ext cx="8229600" cy="5273675"/>
          </a:xfrm>
        </p:spPr>
        <p:txBody>
          <a:bodyPr>
            <a:normAutofit/>
          </a:bodyPr>
          <a:lstStyle/>
          <a:p>
            <a:r>
              <a:rPr lang="en-US" sz="2400" dirty="0" smtClean="0"/>
              <a:t>Every investment decision has an opportunity cost</a:t>
            </a:r>
          </a:p>
          <a:p>
            <a:r>
              <a:rPr lang="en-US" sz="2400" dirty="0" smtClean="0"/>
              <a:t>Understand the tremendous power of compounding</a:t>
            </a:r>
          </a:p>
          <a:p>
            <a:r>
              <a:rPr lang="en-US" sz="2400" dirty="0" smtClean="0"/>
              <a:t>Take advantage of starting  to save and invest at an early age</a:t>
            </a:r>
          </a:p>
          <a:p>
            <a:r>
              <a:rPr lang="en-US" sz="2400" dirty="0" smtClean="0"/>
              <a:t>Inflation  can reduce the buying power of your savings</a:t>
            </a:r>
          </a:p>
          <a:p>
            <a:r>
              <a:rPr lang="en-US" sz="2400" dirty="0" smtClean="0"/>
              <a:t>The major asset classes - people can invest in</a:t>
            </a:r>
          </a:p>
          <a:p>
            <a:pPr>
              <a:buNone/>
            </a:pPr>
            <a:r>
              <a:rPr lang="en-US" sz="2400" dirty="0" smtClean="0"/>
              <a:t>     businesses directly or through stocks, bonds, </a:t>
            </a:r>
          </a:p>
          <a:p>
            <a:pPr>
              <a:buNone/>
            </a:pPr>
            <a:r>
              <a:rPr lang="en-US" sz="2400" dirty="0" smtClean="0"/>
              <a:t>     commodities, etc. </a:t>
            </a:r>
          </a:p>
          <a:p>
            <a:r>
              <a:rPr lang="en-US" sz="2400" dirty="0" smtClean="0"/>
              <a:t>The more risk in an asset’s future value, the</a:t>
            </a:r>
          </a:p>
          <a:p>
            <a:pPr>
              <a:buNone/>
            </a:pPr>
            <a:r>
              <a:rPr lang="en-US" sz="2400" dirty="0" smtClean="0"/>
              <a:t>     higher is the potential return to the investor</a:t>
            </a:r>
          </a:p>
          <a:p>
            <a:r>
              <a:rPr lang="en-US" sz="2400" dirty="0" smtClean="0"/>
              <a:t>Diversifying your assets can reduce overall risk</a:t>
            </a:r>
          </a:p>
          <a:p>
            <a:pPr>
              <a:buNone/>
            </a:pPr>
            <a:r>
              <a:rPr lang="en-US" sz="2400" dirty="0" smtClean="0"/>
              <a:t>    by spreading funds among different types of assets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Where are you investing?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752600"/>
            <a:ext cx="5029200" cy="4572000"/>
          </a:xfrm>
        </p:spPr>
      </p:pic>
    </p:spTree>
    <p:extLst>
      <p:ext uri="{BB962C8B-B14F-4D97-AF65-F5344CB8AC3E}">
        <p14:creationId xmlns:p14="http://schemas.microsoft.com/office/powerpoint/2010/main" val="2085001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019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dirty="0" smtClean="0"/>
              <a:t>Saving Components</a:t>
            </a:r>
            <a:endParaRPr lang="en-US" dirty="0"/>
          </a:p>
        </p:txBody>
      </p:sp>
      <p:sp>
        <p:nvSpPr>
          <p:cNvPr id="29699" name="Rectangle 3"/>
          <p:cNvSpPr>
            <a:spLocks noGrp="1" noChangeArrowheads="1"/>
          </p:cNvSpPr>
          <p:nvPr>
            <p:ph idx="1"/>
          </p:nvPr>
        </p:nvSpPr>
        <p:spPr>
          <a:xfrm>
            <a:off x="609600" y="1524000"/>
            <a:ext cx="8001000" cy="4525963"/>
          </a:xfrm>
        </p:spPr>
        <p:txBody>
          <a:bodyPr/>
          <a:lstStyle/>
          <a:p>
            <a:pPr marL="0" indent="0">
              <a:buFont typeface="Wingdings" pitchFamily="2" charset="2"/>
              <a:buNone/>
            </a:pPr>
            <a:endParaRPr lang="en-US" dirty="0"/>
          </a:p>
          <a:p>
            <a:pPr marL="0" indent="0" algn="ctr">
              <a:buFont typeface="Wingdings" pitchFamily="2" charset="2"/>
              <a:buNone/>
            </a:pPr>
            <a:r>
              <a:rPr lang="en-US" sz="2400" dirty="0"/>
              <a:t>Question #1</a:t>
            </a:r>
          </a:p>
          <a:p>
            <a:pPr marL="0" indent="0" algn="ctr">
              <a:buFont typeface="Wingdings" pitchFamily="2" charset="2"/>
              <a:buNone/>
            </a:pPr>
            <a:r>
              <a:rPr lang="en-US" sz="2400" dirty="0"/>
              <a:t>The original amount of money deposited or invested.</a:t>
            </a:r>
          </a:p>
          <a:p>
            <a:pPr marL="0" indent="0" algn="ctr">
              <a:buFont typeface="Wingdings" pitchFamily="2" charset="2"/>
              <a:buNone/>
            </a:pPr>
            <a:endParaRPr lang="en-US" dirty="0"/>
          </a:p>
          <a:p>
            <a:pPr marL="0" indent="0" algn="ctr">
              <a:buFont typeface="Wingdings" pitchFamily="2" charset="2"/>
              <a:buNone/>
            </a:pPr>
            <a:r>
              <a:rPr lang="en-US" sz="2800" b="1" dirty="0"/>
              <a:t>Principal</a:t>
            </a:r>
          </a:p>
          <a:p>
            <a:pPr marL="0" indent="0">
              <a:buFont typeface="Wingdings" pitchFamily="2" charset="2"/>
              <a:buNone/>
            </a:pPr>
            <a:endParaRPr lang="en-US" sz="4400" dirty="0">
              <a:solidFill>
                <a:srgbClr val="FFFF00"/>
              </a:solidFill>
            </a:endParaRPr>
          </a:p>
          <a:p>
            <a:pPr marL="0" indent="0">
              <a:buFont typeface="Wingdings" pitchFamily="2" charset="2"/>
              <a:buNone/>
            </a:pPr>
            <a:endParaRPr lang="en-US" dirty="0"/>
          </a:p>
        </p:txBody>
      </p:sp>
      <p:pic>
        <p:nvPicPr>
          <p:cNvPr id="4" name="Picture 3" descr="Picture 2.png"/>
          <p:cNvPicPr>
            <a:picLocks noChangeAspect="1"/>
          </p:cNvPicPr>
          <p:nvPr/>
        </p:nvPicPr>
        <p:blipFill>
          <a:blip r:embed="rId3" cstate="print"/>
          <a:stretch>
            <a:fillRect/>
          </a:stretch>
        </p:blipFill>
        <p:spPr>
          <a:xfrm>
            <a:off x="304800" y="3810000"/>
            <a:ext cx="2438400" cy="259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additive="base">
                                        <p:cTn id="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dirty="0" smtClean="0"/>
              <a:t>Saving Components</a:t>
            </a:r>
            <a:endParaRPr lang="en-US" dirty="0"/>
          </a:p>
        </p:txBody>
      </p:sp>
      <p:sp>
        <p:nvSpPr>
          <p:cNvPr id="30723" name="Rectangle 3"/>
          <p:cNvSpPr>
            <a:spLocks noGrp="1" noChangeArrowheads="1"/>
          </p:cNvSpPr>
          <p:nvPr>
            <p:ph idx="1"/>
          </p:nvPr>
        </p:nvSpPr>
        <p:spPr>
          <a:xfrm>
            <a:off x="457200" y="1524000"/>
            <a:ext cx="8305800" cy="4525963"/>
          </a:xfrm>
        </p:spPr>
        <p:txBody>
          <a:bodyPr/>
          <a:lstStyle/>
          <a:p>
            <a:pPr marL="0" indent="0">
              <a:buFont typeface="Wingdings" pitchFamily="2" charset="2"/>
              <a:buNone/>
            </a:pPr>
            <a:endParaRPr lang="en-US" dirty="0"/>
          </a:p>
          <a:p>
            <a:pPr marL="0" indent="0" algn="ctr">
              <a:buFont typeface="Wingdings" pitchFamily="2" charset="2"/>
              <a:buNone/>
            </a:pPr>
            <a:r>
              <a:rPr lang="en-US" sz="2400" dirty="0"/>
              <a:t>Question #2</a:t>
            </a:r>
          </a:p>
          <a:p>
            <a:pPr marL="0" indent="0" algn="ctr">
              <a:buFont typeface="Wingdings" pitchFamily="2" charset="2"/>
              <a:buNone/>
            </a:pPr>
            <a:r>
              <a:rPr lang="en-US" sz="2400" dirty="0"/>
              <a:t>Money an institution pays you for use of your funds.</a:t>
            </a:r>
          </a:p>
          <a:p>
            <a:pPr marL="0" indent="0" algn="ctr">
              <a:buFont typeface="Wingdings" pitchFamily="2" charset="2"/>
              <a:buNone/>
            </a:pPr>
            <a:endParaRPr lang="en-US" dirty="0"/>
          </a:p>
          <a:p>
            <a:pPr marL="0" indent="0" algn="ctr">
              <a:buFont typeface="Wingdings" pitchFamily="2" charset="2"/>
              <a:buNone/>
            </a:pPr>
            <a:r>
              <a:rPr lang="en-US" sz="2800" b="1" dirty="0"/>
              <a:t>Interest</a:t>
            </a:r>
          </a:p>
          <a:p>
            <a:pPr marL="0" indent="0">
              <a:buFont typeface="Wingdings" pitchFamily="2" charset="2"/>
              <a:buNone/>
            </a:pPr>
            <a:endParaRPr lang="en-US" sz="4400" b="1" dirty="0">
              <a:solidFill>
                <a:srgbClr val="FFFF00"/>
              </a:solidFill>
            </a:endParaRPr>
          </a:p>
          <a:p>
            <a:pPr marL="0" indent="0">
              <a:buFont typeface="Wingdings" pitchFamily="2" charset="2"/>
              <a:buNone/>
            </a:pPr>
            <a:endParaRPr lang="en-US" dirty="0"/>
          </a:p>
        </p:txBody>
      </p:sp>
      <p:pic>
        <p:nvPicPr>
          <p:cNvPr id="4" name="Picture 3" descr="Picture 2.png"/>
          <p:cNvPicPr>
            <a:picLocks noChangeAspect="1"/>
          </p:cNvPicPr>
          <p:nvPr/>
        </p:nvPicPr>
        <p:blipFill>
          <a:blip r:embed="rId2" cstate="print"/>
          <a:stretch>
            <a:fillRect/>
          </a:stretch>
        </p:blipFill>
        <p:spPr>
          <a:xfrm>
            <a:off x="304800" y="3810000"/>
            <a:ext cx="2438400" cy="259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 calcmode="lin" valueType="num">
                                      <p:cBhvr additive="base">
                                        <p:cTn id="1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dirty="0" smtClean="0"/>
              <a:t>Saving Components</a:t>
            </a:r>
            <a:endParaRPr lang="en-US" dirty="0"/>
          </a:p>
        </p:txBody>
      </p:sp>
      <p:sp>
        <p:nvSpPr>
          <p:cNvPr id="31747" name="Rectangle 3"/>
          <p:cNvSpPr>
            <a:spLocks noGrp="1" noChangeArrowheads="1"/>
          </p:cNvSpPr>
          <p:nvPr>
            <p:ph idx="1"/>
          </p:nvPr>
        </p:nvSpPr>
        <p:spPr>
          <a:xfrm>
            <a:off x="152400" y="1547018"/>
            <a:ext cx="8458200" cy="4525963"/>
          </a:xfrm>
        </p:spPr>
        <p:txBody>
          <a:bodyPr/>
          <a:lstStyle/>
          <a:p>
            <a:pPr marL="0" indent="0">
              <a:lnSpc>
                <a:spcPct val="90000"/>
              </a:lnSpc>
              <a:buFont typeface="Wingdings" pitchFamily="2" charset="2"/>
              <a:buNone/>
            </a:pPr>
            <a:endParaRPr lang="en-US" dirty="0"/>
          </a:p>
          <a:p>
            <a:pPr marL="0" indent="0" algn="ctr">
              <a:lnSpc>
                <a:spcPct val="90000"/>
              </a:lnSpc>
              <a:buFont typeface="Wingdings" pitchFamily="2" charset="2"/>
              <a:buNone/>
            </a:pPr>
            <a:r>
              <a:rPr lang="en-US" sz="2400" dirty="0"/>
              <a:t>Question #3</a:t>
            </a:r>
          </a:p>
          <a:p>
            <a:pPr marL="0" indent="0" algn="ctr">
              <a:lnSpc>
                <a:spcPct val="90000"/>
              </a:lnSpc>
              <a:buFont typeface="Wingdings" pitchFamily="2" charset="2"/>
              <a:buNone/>
            </a:pPr>
            <a:r>
              <a:rPr lang="en-US" sz="2400" dirty="0"/>
              <a:t>Expressed as a percentage, this is what an account will earn if funds are kept on deposit for an agreed-upon term.</a:t>
            </a:r>
          </a:p>
          <a:p>
            <a:pPr marL="0" indent="0" algn="ctr">
              <a:lnSpc>
                <a:spcPct val="90000"/>
              </a:lnSpc>
              <a:buFont typeface="Wingdings" pitchFamily="2" charset="2"/>
              <a:buNone/>
            </a:pPr>
            <a:endParaRPr lang="en-US" dirty="0"/>
          </a:p>
          <a:p>
            <a:pPr marL="0" indent="0" algn="ctr">
              <a:lnSpc>
                <a:spcPct val="90000"/>
              </a:lnSpc>
              <a:buFont typeface="Wingdings" pitchFamily="2" charset="2"/>
              <a:buNone/>
            </a:pPr>
            <a:r>
              <a:rPr lang="en-US" sz="2800" b="1" dirty="0"/>
              <a:t>Interest Rate</a:t>
            </a:r>
          </a:p>
          <a:p>
            <a:pPr marL="0" indent="0">
              <a:lnSpc>
                <a:spcPct val="90000"/>
              </a:lnSpc>
              <a:buFont typeface="Wingdings" pitchFamily="2" charset="2"/>
              <a:buNone/>
            </a:pPr>
            <a:endParaRPr lang="en-US" sz="4400" dirty="0"/>
          </a:p>
          <a:p>
            <a:pPr marL="0" indent="0">
              <a:lnSpc>
                <a:spcPct val="90000"/>
              </a:lnSpc>
              <a:buFont typeface="Wingdings" pitchFamily="2" charset="2"/>
              <a:buNone/>
            </a:pPr>
            <a:endParaRPr lang="en-US" dirty="0"/>
          </a:p>
        </p:txBody>
      </p:sp>
      <p:pic>
        <p:nvPicPr>
          <p:cNvPr id="4" name="Picture 3" descr="Picture 2.png"/>
          <p:cNvPicPr>
            <a:picLocks noChangeAspect="1"/>
          </p:cNvPicPr>
          <p:nvPr/>
        </p:nvPicPr>
        <p:blipFill>
          <a:blip r:embed="rId2" cstate="print"/>
          <a:stretch>
            <a:fillRect/>
          </a:stretch>
        </p:blipFill>
        <p:spPr>
          <a:xfrm>
            <a:off x="304800" y="3810000"/>
            <a:ext cx="2438400" cy="259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dirty="0" smtClean="0"/>
              <a:t>Saving Components</a:t>
            </a:r>
            <a:endParaRPr lang="en-US" dirty="0"/>
          </a:p>
        </p:txBody>
      </p:sp>
      <p:sp>
        <p:nvSpPr>
          <p:cNvPr id="32771" name="Rectangle 3"/>
          <p:cNvSpPr>
            <a:spLocks noGrp="1" noChangeArrowheads="1"/>
          </p:cNvSpPr>
          <p:nvPr>
            <p:ph idx="1"/>
          </p:nvPr>
        </p:nvSpPr>
        <p:spPr>
          <a:xfrm>
            <a:off x="76200" y="1447800"/>
            <a:ext cx="8458200" cy="4525963"/>
          </a:xfrm>
        </p:spPr>
        <p:txBody>
          <a:bodyPr/>
          <a:lstStyle/>
          <a:p>
            <a:pPr marL="0" indent="0">
              <a:buFont typeface="Wingdings" pitchFamily="2" charset="2"/>
              <a:buNone/>
            </a:pPr>
            <a:endParaRPr lang="en-US" dirty="0"/>
          </a:p>
          <a:p>
            <a:pPr marL="0" indent="0" algn="ctr">
              <a:buFont typeface="Wingdings" pitchFamily="2" charset="2"/>
              <a:buNone/>
            </a:pPr>
            <a:r>
              <a:rPr lang="en-US" sz="2400" dirty="0"/>
              <a:t>Question #4</a:t>
            </a:r>
          </a:p>
          <a:p>
            <a:pPr marL="0" indent="0" algn="ctr">
              <a:buFont typeface="Wingdings" pitchFamily="2" charset="2"/>
              <a:buNone/>
            </a:pPr>
            <a:r>
              <a:rPr lang="en-US" sz="2400" dirty="0"/>
              <a:t>Interest paid only on the principal amount deposited into the account.</a:t>
            </a:r>
          </a:p>
          <a:p>
            <a:pPr marL="0" indent="0" algn="ctr">
              <a:buFont typeface="Wingdings" pitchFamily="2" charset="2"/>
              <a:buNone/>
            </a:pPr>
            <a:endParaRPr lang="en-US" dirty="0"/>
          </a:p>
          <a:p>
            <a:pPr marL="0" indent="0" algn="ctr">
              <a:buFont typeface="Wingdings" pitchFamily="2" charset="2"/>
              <a:buNone/>
            </a:pPr>
            <a:r>
              <a:rPr lang="en-US" sz="2800" b="1" dirty="0"/>
              <a:t>Simple Interest</a:t>
            </a:r>
          </a:p>
          <a:p>
            <a:pPr marL="0" indent="0">
              <a:buFont typeface="Wingdings" pitchFamily="2" charset="2"/>
              <a:buNone/>
            </a:pPr>
            <a:endParaRPr lang="en-US" sz="4400" dirty="0"/>
          </a:p>
          <a:p>
            <a:pPr marL="0" indent="0">
              <a:buFont typeface="Wingdings" pitchFamily="2" charset="2"/>
              <a:buNone/>
            </a:pPr>
            <a:endParaRPr lang="en-US" dirty="0"/>
          </a:p>
        </p:txBody>
      </p:sp>
      <p:pic>
        <p:nvPicPr>
          <p:cNvPr id="4" name="Picture 3" descr="Picture 2.png"/>
          <p:cNvPicPr>
            <a:picLocks noChangeAspect="1"/>
          </p:cNvPicPr>
          <p:nvPr/>
        </p:nvPicPr>
        <p:blipFill>
          <a:blip r:embed="rId2" cstate="print"/>
          <a:stretch>
            <a:fillRect/>
          </a:stretch>
        </p:blipFill>
        <p:spPr>
          <a:xfrm>
            <a:off x="304800" y="3886200"/>
            <a:ext cx="24384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dirty="0" smtClean="0"/>
              <a:t>Saving Components</a:t>
            </a:r>
            <a:endParaRPr lang="en-US" dirty="0"/>
          </a:p>
        </p:txBody>
      </p:sp>
      <p:sp>
        <p:nvSpPr>
          <p:cNvPr id="33795" name="Rectangle 3"/>
          <p:cNvSpPr>
            <a:spLocks noGrp="1" noChangeArrowheads="1"/>
          </p:cNvSpPr>
          <p:nvPr>
            <p:ph idx="1"/>
          </p:nvPr>
        </p:nvSpPr>
        <p:spPr>
          <a:xfrm>
            <a:off x="15240" y="1371600"/>
            <a:ext cx="8153400" cy="4525963"/>
          </a:xfrm>
        </p:spPr>
        <p:txBody>
          <a:bodyPr>
            <a:normAutofit/>
          </a:bodyPr>
          <a:lstStyle/>
          <a:p>
            <a:pPr marL="0" indent="0">
              <a:lnSpc>
                <a:spcPct val="90000"/>
              </a:lnSpc>
              <a:buFont typeface="Wingdings" pitchFamily="2" charset="2"/>
              <a:buNone/>
            </a:pPr>
            <a:endParaRPr lang="en-US" dirty="0"/>
          </a:p>
          <a:p>
            <a:pPr marL="0" indent="0" algn="ctr">
              <a:lnSpc>
                <a:spcPct val="90000"/>
              </a:lnSpc>
              <a:buFont typeface="Wingdings" pitchFamily="2" charset="2"/>
              <a:buNone/>
            </a:pPr>
            <a:r>
              <a:rPr lang="en-US" sz="2400" dirty="0"/>
              <a:t>Question #5</a:t>
            </a:r>
          </a:p>
          <a:p>
            <a:pPr marL="0" indent="0" algn="ctr">
              <a:lnSpc>
                <a:spcPct val="90000"/>
              </a:lnSpc>
              <a:buFont typeface="Wingdings" pitchFamily="2" charset="2"/>
              <a:buNone/>
            </a:pPr>
            <a:r>
              <a:rPr lang="en-US" sz="2400" dirty="0"/>
              <a:t>The method of computing interest where the interest rate is applied to the principal and any earned interest.  Often referred to as “interest on interest.”</a:t>
            </a:r>
          </a:p>
          <a:p>
            <a:pPr marL="0" indent="0" algn="ctr">
              <a:lnSpc>
                <a:spcPct val="90000"/>
              </a:lnSpc>
              <a:buFont typeface="Wingdings" pitchFamily="2" charset="2"/>
              <a:buNone/>
            </a:pPr>
            <a:endParaRPr lang="en-US" dirty="0"/>
          </a:p>
          <a:p>
            <a:pPr marL="0" indent="0" algn="ctr">
              <a:lnSpc>
                <a:spcPct val="90000"/>
              </a:lnSpc>
              <a:buFont typeface="Wingdings" pitchFamily="2" charset="2"/>
              <a:buNone/>
            </a:pPr>
            <a:r>
              <a:rPr lang="en-US" sz="2800" b="1" dirty="0"/>
              <a:t>Compound Interest</a:t>
            </a:r>
          </a:p>
          <a:p>
            <a:pPr marL="0" indent="0">
              <a:lnSpc>
                <a:spcPct val="90000"/>
              </a:lnSpc>
              <a:buFont typeface="Wingdings" pitchFamily="2" charset="2"/>
              <a:buNone/>
            </a:pPr>
            <a:endParaRPr lang="en-US" sz="4400" dirty="0"/>
          </a:p>
          <a:p>
            <a:pPr marL="0" indent="0">
              <a:lnSpc>
                <a:spcPct val="90000"/>
              </a:lnSpc>
              <a:buFont typeface="Wingdings" pitchFamily="2" charset="2"/>
              <a:buNone/>
            </a:pPr>
            <a:endParaRPr lang="en-US" dirty="0"/>
          </a:p>
        </p:txBody>
      </p:sp>
      <p:pic>
        <p:nvPicPr>
          <p:cNvPr id="4" name="Picture 3" descr="Picture 2.png"/>
          <p:cNvPicPr>
            <a:picLocks noChangeAspect="1"/>
          </p:cNvPicPr>
          <p:nvPr/>
        </p:nvPicPr>
        <p:blipFill>
          <a:blip r:embed="rId3" cstate="print"/>
          <a:stretch>
            <a:fillRect/>
          </a:stretch>
        </p:blipFill>
        <p:spPr>
          <a:xfrm>
            <a:off x="381000" y="3962400"/>
            <a:ext cx="2438400" cy="259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70</TotalTime>
  <Words>5169</Words>
  <Application>Microsoft Office PowerPoint</Application>
  <PresentationFormat>On-screen Show (4:3)</PresentationFormat>
  <Paragraphs>610</Paragraphs>
  <Slides>45</Slides>
  <Notes>34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Savings and Investing</vt:lpstr>
      <vt:lpstr>Saving vs. Investing</vt:lpstr>
      <vt:lpstr>Reasons for Saving</vt:lpstr>
      <vt:lpstr>Saving Components</vt:lpstr>
      <vt:lpstr>Saving Components</vt:lpstr>
      <vt:lpstr>Saving Components</vt:lpstr>
      <vt:lpstr>Saving Components</vt:lpstr>
      <vt:lpstr>Saving Components</vt:lpstr>
      <vt:lpstr>Saving Components</vt:lpstr>
      <vt:lpstr>Saving Components</vt:lpstr>
      <vt:lpstr>Rule of 72</vt:lpstr>
      <vt:lpstr>Rule of 72</vt:lpstr>
      <vt:lpstr>Rule of 72</vt:lpstr>
      <vt:lpstr>Simple vs. Compound</vt:lpstr>
      <vt:lpstr>Simple vs. Compound</vt:lpstr>
      <vt:lpstr>Simple vs. Compound</vt:lpstr>
      <vt:lpstr>Simple vs. Compound</vt:lpstr>
      <vt:lpstr>Simple vs. Compound</vt:lpstr>
      <vt:lpstr>Tools for Saving</vt:lpstr>
      <vt:lpstr>Tools for Saving</vt:lpstr>
      <vt:lpstr>Tools for Saving</vt:lpstr>
      <vt:lpstr>Tools for Saving</vt:lpstr>
      <vt:lpstr>Tools for Saving</vt:lpstr>
      <vt:lpstr>Tools for Saving</vt:lpstr>
      <vt:lpstr>Reasons for Investing</vt:lpstr>
      <vt:lpstr>Investment Tools</vt:lpstr>
      <vt:lpstr>Investment Tools</vt:lpstr>
      <vt:lpstr>Investment Tools</vt:lpstr>
      <vt:lpstr>Investment Tools</vt:lpstr>
      <vt:lpstr>Investment Tools</vt:lpstr>
      <vt:lpstr>Investment Tools</vt:lpstr>
      <vt:lpstr>Investment Tools</vt:lpstr>
      <vt:lpstr>PowerPoint Presentation</vt:lpstr>
      <vt:lpstr>PowerPoint Presentation</vt:lpstr>
      <vt:lpstr>403(b)  </vt:lpstr>
      <vt:lpstr>Risk-Return Relationship</vt:lpstr>
      <vt:lpstr>Risk-Return Relationship</vt:lpstr>
      <vt:lpstr>Higher Returns Mean Higher Risks</vt:lpstr>
      <vt:lpstr>Risk Return Relationship: Asset Pyramid</vt:lpstr>
      <vt:lpstr>Diversify: Don’t Put All Your Eggs in One Basket!</vt:lpstr>
      <vt:lpstr>Two Ways to Diversify in Stocks </vt:lpstr>
      <vt:lpstr>Other Investments</vt:lpstr>
      <vt:lpstr>Students Should Know…</vt:lpstr>
      <vt:lpstr>Activity: Where are you investing?</vt:lpstr>
      <vt:lpstr>Questions?</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f6gmg01</dc:creator>
  <cp:lastModifiedBy>Diaz-Unzalu, Marycela</cp:lastModifiedBy>
  <cp:revision>8</cp:revision>
  <dcterms:created xsi:type="dcterms:W3CDTF">2012-08-03T21:33:00Z</dcterms:created>
  <dcterms:modified xsi:type="dcterms:W3CDTF">2013-09-20T14:56:31Z</dcterms:modified>
</cp:coreProperties>
</file>